
<file path=[Content_Types].xml><?xml version="1.0" encoding="utf-8"?>
<Types xmlns="http://schemas.openxmlformats.org/package/2006/content-types">
  <Default Extension="gif" ContentType="image/gif"/>
  <Default Extension="jpeg" ContentType="image/jpeg"/>
  <Default Extension="mkv" ContentType="video/unknown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handoutMasterIdLst>
    <p:handoutMasterId r:id="rId31"/>
  </p:handoutMasterIdLst>
  <p:sldIdLst>
    <p:sldId id="256" r:id="rId2"/>
    <p:sldId id="299" r:id="rId3"/>
    <p:sldId id="257" r:id="rId4"/>
    <p:sldId id="300" r:id="rId5"/>
    <p:sldId id="282" r:id="rId6"/>
    <p:sldId id="291" r:id="rId7"/>
    <p:sldId id="303" r:id="rId8"/>
    <p:sldId id="304" r:id="rId9"/>
    <p:sldId id="302" r:id="rId10"/>
    <p:sldId id="305" r:id="rId11"/>
    <p:sldId id="301" r:id="rId12"/>
    <p:sldId id="295" r:id="rId13"/>
    <p:sldId id="306" r:id="rId14"/>
    <p:sldId id="307" r:id="rId15"/>
    <p:sldId id="308" r:id="rId16"/>
    <p:sldId id="309" r:id="rId17"/>
    <p:sldId id="310" r:id="rId18"/>
    <p:sldId id="311" r:id="rId19"/>
    <p:sldId id="286" r:id="rId20"/>
    <p:sldId id="288" r:id="rId21"/>
    <p:sldId id="278" r:id="rId22"/>
    <p:sldId id="296" r:id="rId23"/>
    <p:sldId id="290" r:id="rId24"/>
    <p:sldId id="289" r:id="rId25"/>
    <p:sldId id="297" r:id="rId26"/>
    <p:sldId id="312" r:id="rId27"/>
    <p:sldId id="314" r:id="rId28"/>
    <p:sldId id="271" r:id="rId29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318" autoAdjust="0"/>
    <p:restoredTop sz="94660"/>
  </p:normalViewPr>
  <p:slideViewPr>
    <p:cSldViewPr snapToGrid="0">
      <p:cViewPr varScale="1">
        <p:scale>
          <a:sx n="85" d="100"/>
          <a:sy n="85" d="100"/>
        </p:scale>
        <p:origin x="485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8" d="100"/>
          <a:sy n="58" d="100"/>
        </p:scale>
        <p:origin x="3024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E037E355-2C2E-73AC-BF9F-54C610CDB06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DF7A4CFA-3454-B386-A87F-B905B440F0F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14826B-021B-41E8-A6C1-DF845C99CD6D}" type="datetimeFigureOut">
              <a:rPr lang="zh-TW" altLang="en-US" smtClean="0"/>
              <a:t>2023/11/29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7F36C58C-04DF-11B2-C65E-7463092A1AE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2C79F71-9658-EC56-9633-D2DCD94E9DB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BA77CB-9A65-4E7F-A909-6CBB1597479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3845454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613407-FE26-4FBF-A17D-E56551876984}" type="datetimeFigureOut">
              <a:rPr lang="zh-TW" altLang="en-US" smtClean="0"/>
              <a:t>2023/11/29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8BE903-2ABB-47BD-AC73-6781CC82AC7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566831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6BC1A1B-C8FF-F728-E94D-DAA4A8CA09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8D8F1DDB-49C3-B962-6895-011D198738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D67CB9D-EC0F-1A1B-ABEC-0A6A9A1BB6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816A1-3379-4234-AB7C-8EFD0217C7A3}" type="datetime1">
              <a:rPr lang="zh-TW" altLang="en-US" smtClean="0"/>
              <a:t>2023/11/29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AD6B438-A8A4-1B10-FA11-1C19FAA6FB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Joong-Ho Shin, Soon-Man Kwon (2006). On the lobe profile design in a cycloid reducer using instant velocity center.  Mechanism and Machine Theory , 41,  596–616</a:t>
            </a:r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BA44383-4D5B-909A-A077-2EBC1F2E3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676811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10B219-3184-0C63-0181-84A8ACBB36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7B847085-EF02-D7D8-09DE-201C6B734B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81F4BDF-F7B6-6223-11F8-3AB1A2C483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A7DF1-61AD-467F-A30F-94FA55FC7E89}" type="datetime1">
              <a:rPr lang="zh-TW" altLang="en-US" smtClean="0"/>
              <a:t>2023/11/29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B140A4E-3D44-BF70-F4AE-4D676E2B53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Joong-Ho Shin, Soon-Man Kwon (2006). On the lobe profile design in a cycloid reducer using instant velocity center.  Mechanism and Machine Theory , 41,  596–616</a:t>
            </a:r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EF588EA-E3E1-C1E8-6A93-12492936C8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013237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59F5D541-64EF-E37B-CA7D-BA97A34574F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BEA7E5BD-F08C-BD7F-D07F-A56AA0103F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6487CFB-6FB2-5AF8-B7CF-20A9385394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5B1C6-B0A1-4750-A4B4-0FDB628B1ACF}" type="datetime1">
              <a:rPr lang="zh-TW" altLang="en-US" smtClean="0"/>
              <a:t>2023/11/29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BD0C1E2-3CFA-4176-DB03-7E96265804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Joong-Ho Shin, Soon-Man Kwon (2006). On the lobe profile design in a cycloid reducer using instant velocity center.  Mechanism and Machine Theory , 41,  596–616</a:t>
            </a:r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240BAB1-4589-A019-737C-6BBE90526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98474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3114ACF-7155-688D-65D4-8B347B800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AD3BFC0-1290-B0AB-5820-5FA4C15A94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B5DD656-8A77-CB5E-3BF4-B2976CA0ED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49"/>
            <a:ext cx="10710797" cy="365125"/>
          </a:xfrm>
        </p:spPr>
        <p:txBody>
          <a:bodyPr/>
          <a:lstStyle>
            <a:lvl1pPr algn="l">
              <a:defRPr sz="1150">
                <a:solidFill>
                  <a:schemeClr val="tx1"/>
                </a:solidFill>
              </a:defRPr>
            </a:lvl1pPr>
          </a:lstStyle>
          <a:p>
            <a:r>
              <a:rPr lang="en-US" altLang="zh-TW" dirty="0" err="1"/>
              <a:t>Joong</a:t>
            </a:r>
            <a:r>
              <a:rPr lang="en-US" altLang="zh-TW" dirty="0"/>
              <a:t>-Ho Shin, Soon-Man Kwon (2006). On the lobe profile design in a cycloid reducer using instant velocity center.  Mechanism and Machine Theory , 41,  596–616</a:t>
            </a:r>
            <a:endParaRPr lang="zh-TW" alt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858F944-EA4B-3503-8BC9-B228FD6C26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49476"/>
            <a:ext cx="2743200" cy="365125"/>
          </a:xfrm>
        </p:spPr>
        <p:txBody>
          <a:bodyPr/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fld id="{C6C6DF20-F6C2-4320-A0BE-6B55CFF1C783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318538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41E346A-4442-838D-3A32-6611E1718F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31E2480-2767-C3EF-FB4C-2188D7E0DE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ED756D9-EF00-1420-7765-727228EDC9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AA555-6D18-494A-808B-4BFECDC5C9DC}" type="datetime1">
              <a:rPr lang="zh-TW" altLang="en-US" smtClean="0"/>
              <a:t>2023/11/29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DEB54F4-D270-1087-91E4-6636DC6E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Joong-Ho Shin, Soon-Man Kwon (2006). On the lobe profile design in a cycloid reducer using instant velocity center.  Mechanism and Machine Theory , 41,  596–616</a:t>
            </a:r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B6216B2-8C31-9049-B0CB-AB9E41ED33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522279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6F1A480-BCBA-1C5E-FBB5-07DCE95A4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0133A8F-DF14-E628-22DB-99975CDA55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E56E52A-B5B4-EFC0-C483-BC370A99D4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1288804D-E99B-288B-0153-DEF305C698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F62A8-3DC3-42C9-8216-C70A05D42A97}" type="datetime1">
              <a:rPr lang="zh-TW" altLang="en-US" smtClean="0"/>
              <a:t>2023/11/29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BF5519A7-15EB-D52E-746D-430331C7AA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Joong-Ho Shin, Soon-Man Kwon (2006). On the lobe profile design in a cycloid reducer using instant velocity center.  Mechanism and Machine Theory , 41,  596–616</a:t>
            </a:r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6C4BCAAE-D150-1F8B-C918-79B0D117E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647314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5AA1C44-2B2E-15C6-D413-D8BF52E48B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DBC383D-D68C-56AF-3D28-CE9DC84C27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5BE87902-8CC2-2FAC-5D26-CB52331CCC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20EA777F-8F55-0F25-7FE7-85588557D2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CAF969A3-89C4-13C5-0D2C-F8B055CB9F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65BC492E-0CFB-9FE7-2479-B53CCCC930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E35F5-8105-48B5-AF50-67976F64BDB6}" type="datetime1">
              <a:rPr lang="zh-TW" altLang="en-US" smtClean="0"/>
              <a:t>2023/11/29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D926B0B6-42DD-FD37-6AB5-1BD5F5FA5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Joong-Ho Shin, Soon-Man Kwon (2006). On the lobe profile design in a cycloid reducer using instant velocity center.  Mechanism and Machine Theory , 41,  596–616</a:t>
            </a:r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6E3C723E-B6C4-5D8A-6EF8-0721C457D1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335567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0C2D085-C2C8-DD1F-B988-B821C48FE9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57103E03-F5F5-0CEC-90A3-50F7EE023E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358D34-78E1-4482-8B17-C6B5B1717A1E}" type="datetime1">
              <a:rPr lang="zh-TW" altLang="en-US" smtClean="0"/>
              <a:t>2023/11/29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92A85863-FB3A-CF0D-F398-63C12D56A3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Joong-Ho Shin, Soon-Man Kwon (2006). On the lobe profile design in a cycloid reducer using instant velocity center.  Mechanism and Machine Theory , 41,  596–616</a:t>
            </a:r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924F62F-7DC1-7D0E-B569-F7B214C356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983105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1C529035-CE67-A985-6C02-ADF95D0DDC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4B6DE-D291-4D9F-A42B-293C76D81C72}" type="datetime1">
              <a:rPr lang="zh-TW" altLang="en-US" smtClean="0"/>
              <a:t>2023/11/29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71A16A0B-9DEB-B6A2-1849-753D8A4C46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Joong-Ho Shin, Soon-Man Kwon (2006). On the lobe profile design in a cycloid reducer using instant velocity center.  Mechanism and Machine Theory , 41,  596–616</a:t>
            </a:r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D92B520-FD8F-86DF-E346-C6E97538C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817978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47C6B14-8740-96F9-DA31-5B915ACECF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9D29219-69F4-FA1A-BE25-DAB756F21E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D08F8509-BF58-05FB-0061-1AC4235BD4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E0BFC0E7-5F9B-46AE-DB21-14F6C57DE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692EB-6F98-4CC0-8482-0ED4AC9D3EF6}" type="datetime1">
              <a:rPr lang="zh-TW" altLang="en-US" smtClean="0"/>
              <a:t>2023/11/29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3A82A5D1-D1B6-313B-AB73-3612355FA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Joong-Ho Shin, Soon-Man Kwon (2006). On the lobe profile design in a cycloid reducer using instant velocity center.  Mechanism and Machine Theory , 41,  596–616</a:t>
            </a:r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BD3CF6FD-72EE-5CB2-1CAF-339A2055A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480559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AC8C136-7A0B-3060-6701-055B99CD69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FC64E796-535B-28E1-45C6-8DF073B0A65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94156F99-4DDA-E185-BEB3-E1C7A30D67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13E54DE-1AC0-C6D4-0AC4-A2D3486C9E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14576-4488-4CC7-A1B8-6A39652E5EDE}" type="datetime1">
              <a:rPr lang="zh-TW" altLang="en-US" smtClean="0"/>
              <a:t>2023/11/29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5B170277-A69A-FC30-0754-34BEE72D11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Joong-Ho Shin, Soon-Man Kwon (2006). On the lobe profile design in a cycloid reducer using instant velocity center.  Mechanism and Machine Theory , 41,  596–616</a:t>
            </a:r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5F3925EC-DD54-0207-9EC7-5A25368283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437425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EF9696AA-9642-EC7F-0510-D2E280CAF7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DD024AFE-3C75-6F05-E75B-5B3B937CC6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238021B-046C-406A-7BAB-715B3F8542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EE8841-5538-495A-8947-DFF7EC68ED43}" type="datetime1">
              <a:rPr lang="zh-TW" altLang="en-US" smtClean="0"/>
              <a:t>2023/11/29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3986091-7C54-222A-23C1-61F29B2C89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TW"/>
              <a:t>Joong-Ho Shin, Soon-Man Kwon (2006). On the lobe profile design in a cycloid reducer using instant velocity center.  Mechanism and Machine Theory , 41,  596–616</a:t>
            </a:r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9911C38-A529-8CCE-74DE-0A5D3F6ED9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/>
                </a:solidFill>
              </a:defRPr>
            </a:lvl1pPr>
          </a:lstStyle>
          <a:p>
            <a:fld id="{C6C6DF20-F6C2-4320-A0BE-6B55CFF1C783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065381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kv"/><Relationship Id="rId1" Type="http://schemas.openxmlformats.org/officeDocument/2006/relationships/video" Target="NULL" TargetMode="External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kv"/><Relationship Id="rId1" Type="http://schemas.openxmlformats.org/officeDocument/2006/relationships/video" Target="NULL" TargetMode="External"/><Relationship Id="rId5" Type="http://schemas.openxmlformats.org/officeDocument/2006/relationships/image" Target="../media/image25.gif"/><Relationship Id="rId4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2.mkv"/><Relationship Id="rId1" Type="http://schemas.openxmlformats.org/officeDocument/2006/relationships/video" Target="NULL" TargetMode="External"/><Relationship Id="rId5" Type="http://schemas.openxmlformats.org/officeDocument/2006/relationships/image" Target="../media/image29.gif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C08561C-DF5D-62BD-E01B-7F4BF7AF920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 Cycloid Reducer</a:t>
            </a:r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CE006206-FDFD-E78A-7F03-C8CED158FD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87932"/>
            <a:ext cx="9144000" cy="1655762"/>
          </a:xfrm>
        </p:spPr>
        <p:txBody>
          <a:bodyPr/>
          <a:lstStyle/>
          <a:p>
            <a:r>
              <a:rPr lang="zh-TW" altLang="en-US" dirty="0"/>
              <a:t>周奕彬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8EC6D1D-42CB-CC0B-5506-2380EB5B90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52907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93"/>
    </mc:Choice>
    <mc:Fallback xmlns="">
      <p:transition spd="slow" advTm="6093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6" name="內容版面配置區 5">
                <a:extLst>
                  <a:ext uri="{FF2B5EF4-FFF2-40B4-BE49-F238E27FC236}">
                    <a16:creationId xmlns:a16="http://schemas.microsoft.com/office/drawing/2014/main" id="{414B5144-5FAE-891A-E479-53549A1F4CA1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817084001"/>
                  </p:ext>
                </p:extLst>
              </p:nvPr>
            </p:nvGraphicFramePr>
            <p:xfrm>
              <a:off x="838200" y="1690688"/>
              <a:ext cx="10515600" cy="419465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515600">
                      <a:extLst>
                        <a:ext uri="{9D8B030D-6E8A-4147-A177-3AD203B41FA5}">
                          <a16:colId xmlns:a16="http://schemas.microsoft.com/office/drawing/2014/main" val="380390305"/>
                        </a:ext>
                      </a:extLst>
                    </a:gridCol>
                  </a:tblGrid>
                  <a:tr h="133080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TW" altLang="zh-TW" sz="3200" i="1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sz="3200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C</m:t>
                                    </m:r>
                                  </m:e>
                                  <m:sub>
                                    <m:r>
                                      <a:rPr lang="en-US" altLang="zh-TW" sz="32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US" altLang="zh-TW" sz="3200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=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TW" sz="3200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Ecos</m:t>
                                </m:r>
                                <m:r>
                                  <a:rPr lang="en-US" altLang="zh-TW" sz="3200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(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TW" sz="3200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N</m:t>
                                </m:r>
                                <m:r>
                                  <a:rPr lang="en-US" altLang="zh-TW" sz="3200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∅)(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TW" sz="3200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N</m:t>
                                </m:r>
                                <m:r>
                                  <a:rPr lang="en-US" altLang="zh-TW" sz="3200" i="1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−</m:t>
                                </m:r>
                                <m:r>
                                  <a:rPr lang="en-US" altLang="zh-TW" sz="3200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1) +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TW" sz="3200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Lcos</m:t>
                                </m:r>
                                <m:r>
                                  <a:rPr lang="en-US" altLang="zh-TW" sz="3200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(∅ +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TW" sz="3200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ψ</m:t>
                                </m:r>
                                <m:r>
                                  <a:rPr lang="en-US" altLang="zh-TW" sz="3200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TW" altLang="zh-TW" sz="32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TW" altLang="zh-TW" sz="32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sz="3200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C</m:t>
                                    </m:r>
                                  </m:e>
                                  <m:sub>
                                    <m:r>
                                      <a:rPr lang="en-US" altLang="zh-TW" sz="32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𝑦</m:t>
                                    </m:r>
                                  </m:sub>
                                </m:sSub>
                                <m:r>
                                  <a:rPr lang="en-US" altLang="zh-TW" sz="3200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= </m:t>
                                </m:r>
                                <m:r>
                                  <a:rPr lang="en-US" altLang="zh-TW" sz="3200" i="1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−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TW" sz="3200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Esin</m:t>
                                </m:r>
                                <m:d>
                                  <m:dPr>
                                    <m:ctrlPr>
                                      <a:rPr lang="zh-TW" altLang="zh-TW" sz="32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sz="3200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N</m:t>
                                    </m:r>
                                    <m:r>
                                      <a:rPr lang="en-US" altLang="zh-TW" sz="3200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∅</m:t>
                                    </m:r>
                                  </m:e>
                                </m:d>
                                <m:d>
                                  <m:dPr>
                                    <m:ctrlPr>
                                      <a:rPr lang="zh-TW" altLang="zh-TW" sz="32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sz="3200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N</m:t>
                                    </m:r>
                                    <m:r>
                                      <a:rPr lang="en-US" altLang="zh-TW" sz="32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−</m:t>
                                    </m:r>
                                    <m:r>
                                      <a:rPr lang="en-US" altLang="zh-TW" sz="3200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</m:t>
                                    </m:r>
                                  </m:e>
                                </m:d>
                                <m:r>
                                  <a:rPr lang="en-US" altLang="zh-TW" sz="3200" i="1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−</m:t>
                                </m:r>
                                <m:r>
                                  <a:rPr lang="en-US" altLang="zh-TW" sz="3200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TW" sz="3200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Lsin</m:t>
                                </m:r>
                                <m:r>
                                  <a:rPr lang="en-US" altLang="zh-TW" sz="3200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(∅ +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TW" sz="3200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ψ</m:t>
                                </m:r>
                                <m:r>
                                  <a:rPr lang="en-US" altLang="zh-TW" sz="3200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TW" altLang="zh-TW" sz="32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84662104"/>
                      </a:ext>
                    </a:extLst>
                  </a:tr>
                  <a:tr h="1431923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altLang="zh-TW" sz="3200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L</m:t>
                                </m:r>
                                <m:r>
                                  <a:rPr lang="en-US" altLang="zh-TW" sz="3200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 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zh-TW" altLang="zh-TW" sz="32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radPr>
                                  <m:deg/>
                                  <m:e>
                                    <m:sSup>
                                      <m:sSupPr>
                                        <m:ctrlPr>
                                          <a:rPr lang="zh-TW" altLang="zh-TW" sz="3200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TW" sz="32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R</m:t>
                                        </m:r>
                                      </m:e>
                                      <m:sup>
                                        <m:r>
                                          <a:rPr lang="en-US" altLang="zh-TW" sz="3200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US" altLang="zh-TW" sz="3200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lang="zh-TW" altLang="zh-TW" sz="3200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TW" sz="32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(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TW" sz="32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EN</m:t>
                                        </m:r>
                                        <m:r>
                                          <a:rPr lang="en-US" altLang="zh-TW" sz="32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)</m:t>
                                        </m:r>
                                      </m:e>
                                      <m:sup>
                                        <m:r>
                                          <a:rPr lang="en-US" altLang="zh-TW" sz="3200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US" altLang="zh-TW" sz="32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−</m:t>
                                    </m:r>
                                    <m:r>
                                      <a:rPr lang="en-US" altLang="zh-TW" sz="3200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zh-TW" sz="3200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RENcos</m:t>
                                    </m:r>
                                    <m:r>
                                      <a:rPr lang="en-US" altLang="zh-TW" sz="3200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((1</m:t>
                                    </m:r>
                                    <m:r>
                                      <a:rPr lang="en-US" altLang="zh-TW" sz="32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−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zh-TW" sz="3200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N</m:t>
                                    </m:r>
                                    <m:r>
                                      <a:rPr lang="en-US" altLang="zh-TW" sz="3200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)∅)</m:t>
                                    </m:r>
                                  </m:e>
                                </m:rad>
                                <m:r>
                                  <a:rPr lang="en-US" altLang="zh-TW" sz="3200" i="1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−</m:t>
                                </m:r>
                                <m:r>
                                  <a:rPr lang="en-US" altLang="zh-TW" sz="3200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TW" sz="3200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Rr</m:t>
                                </m:r>
                              </m:oMath>
                            </m:oMathPara>
                          </a14:m>
                          <a:endParaRPr lang="zh-TW" altLang="en-US" sz="3200" baseline="-250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27421474"/>
                      </a:ext>
                    </a:extLst>
                  </a:tr>
                  <a:tr h="1431923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altLang="zh-TW" sz="3200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ψ</m:t>
                                </m:r>
                                <m:r>
                                  <a:rPr lang="en-US" altLang="zh-TW" sz="3200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 </m:t>
                                </m:r>
                                <m:func>
                                  <m:funcPr>
                                    <m:ctrlPr>
                                      <a:rPr lang="zh-TW" altLang="zh-TW" sz="32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funcPr>
                                  <m:fName>
                                    <m:sSup>
                                      <m:sSupPr>
                                        <m:ctrlPr>
                                          <a:rPr lang="zh-TW" altLang="zh-TW" sz="3200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TW" sz="32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tan</m:t>
                                        </m:r>
                                      </m:e>
                                      <m:sup>
                                        <m:r>
                                          <a:rPr lang="en-US" altLang="zh-TW" sz="3200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−</m:t>
                                        </m:r>
                                        <m:r>
                                          <a:rPr lang="en-US" altLang="zh-TW" sz="32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1</m:t>
                                        </m:r>
                                      </m:sup>
                                    </m:sSup>
                                  </m:fName>
                                  <m:e>
                                    <m:f>
                                      <m:fPr>
                                        <m:ctrlPr>
                                          <a:rPr lang="zh-TW" altLang="zh-TW" sz="3200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TW" sz="32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sin</m:t>
                                        </m:r>
                                        <m:r>
                                          <a:rPr lang="en-US" altLang="zh-TW" sz="32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((1</m:t>
                                        </m:r>
                                        <m:r>
                                          <a:rPr lang="en-US" altLang="zh-TW" sz="3200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−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TW" sz="32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N</m:t>
                                        </m:r>
                                        <m:r>
                                          <a:rPr lang="en-US" altLang="zh-TW" sz="32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)∅)</m:t>
                                        </m:r>
                                      </m:num>
                                      <m:den>
                                        <m:r>
                                          <a:rPr lang="en-US" altLang="zh-TW" sz="32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((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TW" sz="32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R</m:t>
                                        </m:r>
                                        <m:r>
                                          <a:rPr lang="en-US" altLang="zh-TW" sz="32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/(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TW" sz="32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EN</m:t>
                                        </m:r>
                                        <m:r>
                                          <a:rPr lang="en-US" altLang="zh-TW" sz="32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))</m:t>
                                        </m:r>
                                        <m:r>
                                          <a:rPr lang="en-US" altLang="zh-TW" sz="3200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−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TW" sz="32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cos</m:t>
                                        </m:r>
                                        <m:r>
                                          <a:rPr lang="en-US" altLang="zh-TW" sz="32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((1</m:t>
                                        </m:r>
                                        <m:r>
                                          <a:rPr lang="en-US" altLang="zh-TW" sz="3200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−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TW" sz="32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N</m:t>
                                        </m:r>
                                        <m:r>
                                          <a:rPr lang="en-US" altLang="zh-TW" sz="32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) ∅))</m:t>
                                        </m:r>
                                      </m:den>
                                    </m:f>
                                  </m:e>
                                </m:func>
                              </m:oMath>
                            </m:oMathPara>
                          </a14:m>
                          <a:endParaRPr lang="zh-TW" altLang="zh-TW" sz="3200" kern="1200" dirty="0">
                            <a:solidFill>
                              <a:schemeClr val="dk1"/>
                            </a:solidFill>
                            <a:effectLst/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65768711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6" name="內容版面配置區 5">
                <a:extLst>
                  <a:ext uri="{FF2B5EF4-FFF2-40B4-BE49-F238E27FC236}">
                    <a16:creationId xmlns:a16="http://schemas.microsoft.com/office/drawing/2014/main" id="{414B5144-5FAE-891A-E479-53549A1F4CA1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817084001"/>
                  </p:ext>
                </p:extLst>
              </p:nvPr>
            </p:nvGraphicFramePr>
            <p:xfrm>
              <a:off x="838200" y="1690688"/>
              <a:ext cx="10515600" cy="419465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515600">
                      <a:extLst>
                        <a:ext uri="{9D8B030D-6E8A-4147-A177-3AD203B41FA5}">
                          <a16:colId xmlns:a16="http://schemas.microsoft.com/office/drawing/2014/main" val="380390305"/>
                        </a:ext>
                      </a:extLst>
                    </a:gridCol>
                  </a:tblGrid>
                  <a:tr h="1330808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58" t="-457" r="-116" b="-2155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4662104"/>
                      </a:ext>
                    </a:extLst>
                  </a:tr>
                  <a:tr h="1431923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58" t="-93617" r="-116" b="-1008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27421474"/>
                      </a:ext>
                    </a:extLst>
                  </a:tr>
                  <a:tr h="1431923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58" t="-193617" r="-116" b="-8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6576871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7834CEF3-AC74-8BD3-1212-7E9F32383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Joong-Ho Shin, Soon-Man Kwon (2006). On the lobe profile design in a cycloid reducer using instant velocity center.  Mechanism and Machine Theory , 41,  596–616</a:t>
            </a:r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53C35AE-718B-6ADC-7E33-BBE1A16BC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pPr/>
              <a:t>10</a:t>
            </a:fld>
            <a:endParaRPr lang="zh-TW" altLang="en-US" dirty="0"/>
          </a:p>
        </p:txBody>
      </p:sp>
      <p:sp>
        <p:nvSpPr>
          <p:cNvPr id="7" name="標題 1">
            <a:extLst>
              <a:ext uri="{FF2B5EF4-FFF2-40B4-BE49-F238E27FC236}">
                <a16:creationId xmlns:a16="http://schemas.microsoft.com/office/drawing/2014/main" id="{1CA5A875-1911-C29B-62A9-EEAB0D152C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TW" altLang="en-US" dirty="0"/>
              <a:t>外擺線解析式</a:t>
            </a:r>
          </a:p>
        </p:txBody>
      </p:sp>
    </p:spTree>
    <p:extLst>
      <p:ext uri="{BB962C8B-B14F-4D97-AF65-F5344CB8AC3E}">
        <p14:creationId xmlns:p14="http://schemas.microsoft.com/office/powerpoint/2010/main" val="9736421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2F2962-BF78-1F49-4691-4CA01CE20F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新輪廓解析式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7E86103-6E31-02B4-F1D9-E731A19C29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原內擺線解析式 </a:t>
            </a: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163149D1-F94D-D311-88DC-B7ADCB6FA2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Joong-Ho Shin, Soon-Man Kwon (2006). On the lobe profile design in a cycloid reducer using instant velocity center.  Mechanism and Machine Theory , 41,  596–616</a:t>
            </a:r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8D5BBE9-E919-6B7F-330A-BEDEB36E6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pPr/>
              <a:t>11</a:t>
            </a:fld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D11EC979-32CD-6A34-21A0-4041B821A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7812" y="2642691"/>
            <a:ext cx="7636376" cy="1492731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52F5B8CD-FDFE-D90C-E136-80B7898745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9830" y="4385369"/>
            <a:ext cx="7072340" cy="1311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5683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46664F1-C351-2284-392B-D83F2137F7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內擺線解析式</a:t>
            </a: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A5C4FAD5-1D37-C2CE-D52F-4F8CC54E5A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Joong-Ho Shin, Soon-Man Kwon (2006). On the lobe profile design in a cycloid reducer using instant velocity center.  Mechanism and Machine Theory , 41,  596–616</a:t>
            </a:r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6B05CA8-BAE3-6456-A0CE-3D30E0A8A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pPr/>
              <a:t>12</a:t>
            </a:fld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0F7B49FB-7656-22E6-5206-F1067F93C2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6765" y="1358129"/>
            <a:ext cx="7648575" cy="491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7211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53B5F4D2-4E3E-6D2A-8421-DB69A08A36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879" y="1676943"/>
            <a:ext cx="6743700" cy="4181475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B2CADDE1-74F5-8EB9-0436-8F03BE2A3E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外擺線解析式</a:t>
            </a: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FFF7D0F9-DDCB-1ED6-320C-91FC9AE84A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 err="1"/>
              <a:t>Joong</a:t>
            </a:r>
            <a:r>
              <a:rPr lang="en-US" altLang="zh-TW" dirty="0"/>
              <a:t>-Ho Shin, Soon-Man Kwon (2006). On the lobe profile design in a cycloid reducer using instant velocity center.  Mechanism and Machine Theory , 41,  596–616</a:t>
            </a:r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CE38973-FA71-9795-4B2E-EB29074E9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pPr/>
              <a:t>13</a:t>
            </a:fld>
            <a:endParaRPr lang="zh-TW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內容版面配置區 6">
                <a:extLst>
                  <a:ext uri="{FF2B5EF4-FFF2-40B4-BE49-F238E27FC236}">
                    <a16:creationId xmlns:a16="http://schemas.microsoft.com/office/drawing/2014/main" id="{D7A86AF4-CAD8-EE1A-9FF1-AAD51D1CAC3C}"/>
                  </a:ext>
                </a:extLst>
              </p:cNvPr>
              <p:cNvSpPr txBox="1">
                <a:spLocks noGrp="1"/>
              </p:cNvSpPr>
              <p:nvPr>
                <p:ph idx="1"/>
              </p:nvPr>
            </p:nvSpPr>
            <p:spPr>
              <a:xfrm>
                <a:off x="6941428" y="1676943"/>
                <a:ext cx="5107140" cy="447837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zh-TW" altLang="zh-TW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新細明體" panose="02020500000000000000" pitchFamily="18" charset="-120"/>
                          </a:rPr>
                        </m:ctrlPr>
                      </m:accPr>
                      <m:e>
                        <m:r>
                          <a:rPr lang="en-US" altLang="zh-TW" i="1" kern="0"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新細明體" panose="02020500000000000000" pitchFamily="18" charset="-120"/>
                          </a:rPr>
                          <m:t>𝐼𝐶</m:t>
                        </m:r>
                        <m:r>
                          <a:rPr lang="en-US" altLang="zh-TW" i="1" kern="0" baseline="-25000"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新細明體" panose="02020500000000000000" pitchFamily="18" charset="-120"/>
                          </a:rPr>
                          <m:t>12</m:t>
                        </m:r>
                        <m:r>
                          <a:rPr lang="en-US" altLang="zh-TW" i="1" kern="0"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新細明體" panose="02020500000000000000" pitchFamily="18" charset="-120"/>
                          </a:rPr>
                          <m:t>𝐼𝐶</m:t>
                        </m:r>
                        <m:r>
                          <a:rPr lang="en-US" altLang="zh-TW" i="1" kern="0" baseline="-25000"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新細明體" panose="02020500000000000000" pitchFamily="18" charset="-120"/>
                          </a:rPr>
                          <m:t>13</m:t>
                        </m:r>
                      </m:e>
                    </m:acc>
                    <m:r>
                      <a:rPr lang="en-US" altLang="zh-TW" i="1" kern="0">
                        <a:latin typeface="Cambria Math" panose="02040503050406030204" pitchFamily="18" charset="0"/>
                        <a:ea typeface="新細明體" panose="02020500000000000000" pitchFamily="18" charset="-120"/>
                        <a:cs typeface="新細明體" panose="02020500000000000000" pitchFamily="18" charset="-120"/>
                      </a:rPr>
                      <m:t>+</m:t>
                    </m:r>
                    <m:acc>
                      <m:accPr>
                        <m:chr m:val="⃗"/>
                        <m:ctrlPr>
                          <a:rPr lang="zh-TW" altLang="zh-TW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新細明體" panose="02020500000000000000" pitchFamily="18" charset="-120"/>
                          </a:rPr>
                        </m:ctrlPr>
                      </m:accPr>
                      <m:e>
                        <m:r>
                          <a:rPr lang="en-US" altLang="zh-TW" i="1" kern="0"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新細明體" panose="02020500000000000000" pitchFamily="18" charset="-120"/>
                          </a:rPr>
                          <m:t>𝐼𝐶</m:t>
                        </m:r>
                        <m:r>
                          <a:rPr lang="en-US" altLang="zh-TW" i="1" kern="0" baseline="-25000"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新細明體" panose="02020500000000000000" pitchFamily="18" charset="-120"/>
                          </a:rPr>
                          <m:t>13</m:t>
                        </m:r>
                        <m:r>
                          <a:rPr lang="en-US" altLang="zh-TW" i="1" kern="0"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新細明體" panose="02020500000000000000" pitchFamily="18" charset="-120"/>
                          </a:rPr>
                          <m:t>𝑂</m:t>
                        </m:r>
                        <m:r>
                          <m:rPr>
                            <m:sty m:val="p"/>
                          </m:rPr>
                          <a:rPr lang="en-US" altLang="zh-TW" i="1" kern="0" baseline="-25000">
                            <a:latin typeface="Cambria Math" panose="02040503050406030204" pitchFamily="18" charset="0"/>
                            <a:cs typeface="新細明體" panose="02020500000000000000" pitchFamily="18" charset="-120"/>
                          </a:rPr>
                          <m:t>R</m:t>
                        </m:r>
                      </m:e>
                    </m:acc>
                    <m:r>
                      <a:rPr lang="en-US" altLang="zh-TW" b="0" i="1" kern="0" smtClean="0">
                        <a:latin typeface="Cambria Math" panose="02040503050406030204" pitchFamily="18" charset="0"/>
                        <a:cs typeface="新細明體" panose="02020500000000000000" pitchFamily="18" charset="-120"/>
                      </a:rPr>
                      <m:t>+</m:t>
                    </m:r>
                    <m:acc>
                      <m:accPr>
                        <m:chr m:val="⃗"/>
                        <m:ctrlPr>
                          <a:rPr lang="en-US" altLang="zh-TW" b="0" i="1" kern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TW" i="1" kern="0">
                            <a:latin typeface="Cambria Math" panose="02040503050406030204" pitchFamily="18" charset="0"/>
                            <a:cs typeface="新細明體" panose="02020500000000000000" pitchFamily="18" charset="-120"/>
                          </a:rPr>
                          <m:t>𝑂</m:t>
                        </m:r>
                        <m:r>
                          <a:rPr lang="en-US" altLang="zh-TW" i="1" kern="0" baseline="-25000">
                            <a:latin typeface="Cambria Math" panose="02040503050406030204" pitchFamily="18" charset="0"/>
                            <a:cs typeface="新細明體" panose="02020500000000000000" pitchFamily="18" charset="-120"/>
                          </a:rPr>
                          <m:t>𝑅</m:t>
                        </m:r>
                        <m:r>
                          <a:rPr lang="en-US" altLang="zh-TW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新細明體" panose="02020500000000000000" pitchFamily="18" charset="-120"/>
                          </a:rPr>
                          <m:t>𝐶</m:t>
                        </m:r>
                      </m:e>
                    </m:acc>
                  </m:oMath>
                </a14:m>
                <a:endParaRPr lang="en-US" altLang="zh-TW" kern="100" dirty="0"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  <a:p>
                <a:endParaRPr lang="zh-TW" altLang="zh-TW" kern="100" dirty="0"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zh-TW" altLang="zh-TW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新細明體" panose="02020500000000000000" pitchFamily="18" charset="-120"/>
                          </a:rPr>
                        </m:ctrlPr>
                      </m:accPr>
                      <m:e>
                        <m:r>
                          <a:rPr lang="en-US" altLang="zh-TW" i="1" kern="0"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新細明體" panose="02020500000000000000" pitchFamily="18" charset="-120"/>
                          </a:rPr>
                          <m:t>𝐼𝐶</m:t>
                        </m:r>
                        <m:r>
                          <a:rPr lang="en-US" altLang="zh-TW" i="1" kern="0" baseline="-25000"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新細明體" panose="02020500000000000000" pitchFamily="18" charset="-120"/>
                          </a:rPr>
                          <m:t>12</m:t>
                        </m:r>
                        <m:r>
                          <a:rPr lang="en-US" altLang="zh-TW" i="1" kern="0"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新細明體" panose="02020500000000000000" pitchFamily="18" charset="-120"/>
                          </a:rPr>
                          <m:t>𝐼𝐶</m:t>
                        </m:r>
                        <m:r>
                          <a:rPr lang="en-US" altLang="zh-TW" i="1" kern="0" baseline="-25000"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新細明體" panose="02020500000000000000" pitchFamily="18" charset="-120"/>
                          </a:rPr>
                          <m:t>13</m:t>
                        </m:r>
                      </m:e>
                    </m:acc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/>
                  <a:t>=</a:t>
                </a:r>
                <a:r>
                  <a:rPr lang="zh-TW" altLang="en-US" dirty="0"/>
                  <a:t> </a:t>
                </a:r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 </a:t>
                </a:r>
              </a:p>
              <a:p>
                <a:endParaRPr lang="en-US" altLang="zh-TW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zh-TW" altLang="zh-TW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新細明體" panose="02020500000000000000" pitchFamily="18" charset="-120"/>
                          </a:rPr>
                        </m:ctrlPr>
                      </m:accPr>
                      <m:e>
                        <m:r>
                          <a:rPr lang="en-US" altLang="zh-TW" i="1" kern="0"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新細明體" panose="02020500000000000000" pitchFamily="18" charset="-120"/>
                          </a:rPr>
                          <m:t>𝐼𝐶</m:t>
                        </m:r>
                        <m:r>
                          <a:rPr lang="en-US" altLang="zh-TW" i="1" kern="0" baseline="-25000"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新細明體" panose="02020500000000000000" pitchFamily="18" charset="-120"/>
                          </a:rPr>
                          <m:t>13</m:t>
                        </m:r>
                        <m:r>
                          <a:rPr lang="en-US" altLang="zh-TW" i="1" kern="0"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新細明體" panose="02020500000000000000" pitchFamily="18" charset="-120"/>
                          </a:rPr>
                          <m:t>𝑂</m:t>
                        </m:r>
                        <m:r>
                          <m:rPr>
                            <m:sty m:val="p"/>
                          </m:rPr>
                          <a:rPr lang="en-US" altLang="zh-TW" i="1" kern="0" baseline="-25000">
                            <a:latin typeface="Cambria Math" panose="02040503050406030204" pitchFamily="18" charset="0"/>
                            <a:cs typeface="新細明體" panose="02020500000000000000" pitchFamily="18" charset="-120"/>
                          </a:rPr>
                          <m:t>R</m:t>
                        </m:r>
                      </m:e>
                    </m:acc>
                    <m:r>
                      <a:rPr lang="en-US" altLang="zh-TW" i="1" kern="0">
                        <a:latin typeface="Cambria Math" panose="02040503050406030204" pitchFamily="18" charset="0"/>
                        <a:cs typeface="新細明體" panose="02020500000000000000" pitchFamily="18" charset="-120"/>
                      </a:rPr>
                      <m:t>+</m:t>
                    </m:r>
                    <m:r>
                      <a:rPr lang="zh-TW" altLang="en-US" i="1" kern="0" smtClean="0">
                        <a:latin typeface="Cambria Math" panose="02040503050406030204" pitchFamily="18" charset="0"/>
                        <a:cs typeface="新細明體" panose="02020500000000000000" pitchFamily="18" charset="-120"/>
                      </a:rPr>
                      <m:t> </m:t>
                    </m:r>
                    <m:acc>
                      <m:accPr>
                        <m:chr m:val="̅"/>
                        <m:ctrlPr>
                          <a:rPr lang="zh-TW" altLang="zh-TW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新細明體" panose="02020500000000000000" pitchFamily="18" charset="-120"/>
                          </a:rPr>
                        </m:ctrlPr>
                      </m:accPr>
                      <m:e>
                        <m:r>
                          <a:rPr lang="en-US" altLang="zh-TW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新細明體" panose="02020500000000000000" pitchFamily="18" charset="-120"/>
                          </a:rPr>
                          <m:t>𝐶</m:t>
                        </m:r>
                        <m:r>
                          <a:rPr lang="en-US" altLang="zh-TW" i="1" kern="0"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新細明體" panose="02020500000000000000" pitchFamily="18" charset="-120"/>
                          </a:rPr>
                          <m:t>𝑂</m:t>
                        </m:r>
                        <m:r>
                          <m:rPr>
                            <m:sty m:val="p"/>
                          </m:rPr>
                          <a:rPr lang="en-US" altLang="zh-TW" i="1" kern="0" baseline="-25000"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新細明體" panose="02020500000000000000" pitchFamily="18" charset="-120"/>
                          </a:rPr>
                          <m:t>R</m:t>
                        </m:r>
                      </m:e>
                    </m:acc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 L</a:t>
                </a:r>
                <a:endParaRPr lang="en-US" altLang="zh-TW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altLang="zh-TW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</a:t>
                </a:r>
                <a:endParaRPr lang="en-US" altLang="zh-TW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" name="內容版面配置區 6">
                <a:extLst>
                  <a:ext uri="{FF2B5EF4-FFF2-40B4-BE49-F238E27FC236}">
                    <a16:creationId xmlns:a16="http://schemas.microsoft.com/office/drawing/2014/main" id="{D7A86AF4-CAD8-EE1A-9FF1-AAD51D1CAC3C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941428" y="1676943"/>
                <a:ext cx="5107140" cy="447837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504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348"/>
    </mc:Choice>
    <mc:Fallback xmlns="">
      <p:transition spd="slow" advTm="28348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FA0E4E14-1BAC-AE15-D72A-0441E3D235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879" y="1676943"/>
            <a:ext cx="6743700" cy="4181475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E6A627BF-017E-1210-547F-491B6999D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外擺線解析式</a:t>
            </a: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DC97EA88-0478-67EF-0DB6-BB798D36A6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Joong-Ho Shin, Soon-Man Kwon (2006). On the lobe profile design in a cycloid reducer using instant velocity center.  Mechanism and Machine Theory , 41,  596–616</a:t>
            </a:r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B517905-7DA8-8449-9CD3-0ED845FF3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pPr/>
              <a:t>14</a:t>
            </a:fld>
            <a:endParaRPr lang="zh-TW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DEF60153-40D5-27EB-DCB5-13095A64A9DB}"/>
              </a:ext>
            </a:extLst>
          </p:cNvPr>
          <p:cNvSpPr txBox="1"/>
          <p:nvPr/>
        </p:nvSpPr>
        <p:spPr>
          <a:xfrm>
            <a:off x="2628900" y="5212976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內容版面配置區 6">
                <a:extLst>
                  <a:ext uri="{FF2B5EF4-FFF2-40B4-BE49-F238E27FC236}">
                    <a16:creationId xmlns:a16="http://schemas.microsoft.com/office/drawing/2014/main" id="{E8BD9F3A-B699-CC87-F1D1-B0F4ACB262D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997148" y="1276163"/>
                <a:ext cx="5194852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zh-TW" altLang="zh-TW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新細明體" panose="02020500000000000000" pitchFamily="18" charset="-120"/>
                          </a:rPr>
                        </m:ctrlPr>
                      </m:accPr>
                      <m:e>
                        <m:r>
                          <a:rPr lang="en-US" altLang="zh-TW" i="1" kern="0"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新細明體" panose="02020500000000000000" pitchFamily="18" charset="-120"/>
                          </a:rPr>
                          <m:t>𝐼𝐶</m:t>
                        </m:r>
                        <m:r>
                          <a:rPr lang="en-US" altLang="zh-TW" i="1" kern="0" baseline="-25000"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新細明體" panose="02020500000000000000" pitchFamily="18" charset="-120"/>
                          </a:rPr>
                          <m:t>12</m:t>
                        </m:r>
                        <m:r>
                          <a:rPr lang="en-US" altLang="zh-TW" i="1" kern="0"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新細明體" panose="02020500000000000000" pitchFamily="18" charset="-120"/>
                          </a:rPr>
                          <m:t>𝐼𝐶</m:t>
                        </m:r>
                        <m:r>
                          <a:rPr lang="en-US" altLang="zh-TW" i="1" kern="0" baseline="-25000"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新細明體" panose="02020500000000000000" pitchFamily="18" charset="-120"/>
                          </a:rPr>
                          <m:t>13</m:t>
                        </m:r>
                      </m:e>
                    </m:acc>
                    <m:r>
                      <a:rPr lang="en-US" altLang="zh-TW" i="1" kern="0">
                        <a:latin typeface="Cambria Math" panose="02040503050406030204" pitchFamily="18" charset="0"/>
                        <a:ea typeface="新細明體" panose="02020500000000000000" pitchFamily="18" charset="-120"/>
                        <a:cs typeface="新細明體" panose="02020500000000000000" pitchFamily="18" charset="-120"/>
                      </a:rPr>
                      <m:t>+</m:t>
                    </m:r>
                    <m:acc>
                      <m:accPr>
                        <m:chr m:val="⃗"/>
                        <m:ctrlPr>
                          <a:rPr lang="zh-TW" altLang="zh-TW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新細明體" panose="02020500000000000000" pitchFamily="18" charset="-120"/>
                          </a:rPr>
                        </m:ctrlPr>
                      </m:accPr>
                      <m:e>
                        <m:r>
                          <a:rPr lang="en-US" altLang="zh-TW" i="1" kern="0"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新細明體" panose="02020500000000000000" pitchFamily="18" charset="-120"/>
                          </a:rPr>
                          <m:t>𝐼𝐶</m:t>
                        </m:r>
                        <m:r>
                          <a:rPr lang="en-US" altLang="zh-TW" i="1" kern="0" baseline="-25000"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新細明體" panose="02020500000000000000" pitchFamily="18" charset="-120"/>
                          </a:rPr>
                          <m:t>13</m:t>
                        </m:r>
                        <m:r>
                          <a:rPr lang="en-US" altLang="zh-TW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新細明體" panose="02020500000000000000" pitchFamily="18" charset="-120"/>
                          </a:rPr>
                          <m:t>𝐶</m:t>
                        </m:r>
                      </m:e>
                    </m:acc>
                  </m:oMath>
                </a14:m>
                <a:endParaRPr lang="en-US" altLang="zh-TW" sz="2800" i="1" kern="1200" dirty="0">
                  <a:solidFill>
                    <a:schemeClr val="dk1"/>
                  </a:solidFill>
                  <a:effectLst/>
                  <a:latin typeface="Cambria Math" panose="02040503050406030204" pitchFamily="18" charset="0"/>
                  <a:ea typeface="+mn-ea"/>
                  <a:cs typeface="+mn-cs"/>
                </a:endParaRPr>
              </a:p>
              <a:p>
                <a:endParaRPr lang="en-US" altLang="zh-TW" i="1" dirty="0">
                  <a:solidFill>
                    <a:schemeClr val="dk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2800" i="1" kern="1200" smtClean="0">
                            <a:solidFill>
                              <a:schemeClr val="dk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TW" sz="2800" kern="1200">
                            <a:solidFill>
                              <a:schemeClr val="dk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C</m:t>
                        </m:r>
                      </m:e>
                      <m:sub>
                        <m:r>
                          <a:rPr lang="en-US" altLang="zh-TW" sz="2800" i="1" kern="1200">
                            <a:solidFill>
                              <a:schemeClr val="dk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𝑥</m:t>
                        </m:r>
                      </m:sub>
                    </m:sSub>
                    <m:r>
                      <a:rPr lang="en-US" altLang="zh-TW" sz="2800" kern="1200">
                        <a:solidFill>
                          <a:schemeClr val="dk1"/>
                        </a:solidFill>
                        <a:effectLst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=</m:t>
                    </m:r>
                    <m:r>
                      <m:rPr>
                        <m:sty m:val="p"/>
                      </m:rPr>
                      <a:rPr lang="en-US" altLang="zh-TW" i="1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Q</m:t>
                    </m:r>
                    <m:r>
                      <m:rPr>
                        <m:sty m:val="p"/>
                      </m:rPr>
                      <a:rPr lang="en-US" altLang="zh-TW" sz="2800" kern="1200">
                        <a:solidFill>
                          <a:schemeClr val="dk1"/>
                        </a:solidFill>
                        <a:effectLst/>
                        <a:latin typeface="Cambria Math" panose="02040503050406030204" pitchFamily="18" charset="0"/>
                        <a:ea typeface="+mn-ea"/>
                        <a:cs typeface="+mn-cs"/>
                      </a:rPr>
                      <m:t>cos</m:t>
                    </m:r>
                    <m:d>
                      <m:dPr>
                        <m:ctrlPr>
                          <a:rPr lang="en-US" altLang="zh-TW" sz="2800" i="1" kern="1200">
                            <a:solidFill>
                              <a:schemeClr val="dk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lang="en-US" altLang="zh-TW" sz="2800" kern="1200">
                            <a:solidFill>
                              <a:schemeClr val="dk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∅</m:t>
                        </m:r>
                        <m:r>
                          <a:rPr lang="en-US" altLang="zh-TW" sz="2800" b="0" i="0" kern="1200" baseline="-25000" smtClean="0">
                            <a:solidFill>
                              <a:schemeClr val="dk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e>
                    </m:d>
                  </m:oMath>
                </a14:m>
                <a:endParaRPr lang="en-US" altLang="zh-TW" sz="2800" b="0" i="1" kern="1200" baseline="-25000" dirty="0">
                  <a:solidFill>
                    <a:schemeClr val="dk1"/>
                  </a:solidFill>
                  <a:effectLst/>
                  <a:latin typeface="Cambria Math" panose="02040503050406030204" pitchFamily="18" charset="0"/>
                  <a:ea typeface="+mn-ea"/>
                  <a:cs typeface="+mn-cs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   + </m:t>
                      </m:r>
                      <m:r>
                        <m:rPr>
                          <m:sty m:val="p"/>
                        </m:rPr>
                        <a:rPr lang="en-US" altLang="zh-TW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Lcos</m:t>
                      </m:r>
                      <m:d>
                        <m:dPr>
                          <m:ctrlPr>
                            <a:rPr lang="en-US" altLang="zh-TW" i="1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∅</m:t>
                          </m:r>
                          <m:r>
                            <a:rPr lang="en-US" altLang="zh-TW" baseline="-2500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TW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en-US" altLang="zh-TW" i="1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∅</m:t>
                              </m:r>
                              <m:r>
                                <a:rPr lang="en-US" altLang="zh-TW" b="0" i="0" baseline="-25000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zh-TW" altLang="en-US" i="1" baseline="-2500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TW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zh-TW" altLang="en-US" i="1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TW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∅</m:t>
                              </m:r>
                              <m:r>
                                <a:rPr lang="en-US" altLang="zh-TW" i="1" baseline="-25000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zh-TW" altLang="en-US" i="1" baseline="-25000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TW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n-US" altLang="zh-TW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ψ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altLang="zh-TW" dirty="0">
                  <a:solidFill>
                    <a:schemeClr val="dk1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altLang="zh-TW" dirty="0">
                  <a:solidFill>
                    <a:schemeClr val="dk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i="1" kern="1200" smtClean="0">
                            <a:solidFill>
                              <a:schemeClr val="dk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TW" kern="1200">
                            <a:solidFill>
                              <a:schemeClr val="dk1"/>
                            </a:solidFill>
                            <a:effectLst/>
                            <a:latin typeface="Cambria Math" panose="02040503050406030204" pitchFamily="18" charset="0"/>
                          </a:rPr>
                          <m:t>C</m:t>
                        </m:r>
                      </m:e>
                      <m:sub>
                        <m:r>
                          <a:rPr lang="en-US" altLang="zh-TW" b="0" i="1" kern="1200" smtClean="0">
                            <a:solidFill>
                              <a:schemeClr val="dk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altLang="zh-TW" kern="1200">
                        <a:solidFill>
                          <a:schemeClr val="dk1"/>
                        </a:solidFill>
                        <a:effectLst/>
                        <a:latin typeface="Cambria Math" panose="02040503050406030204" pitchFamily="18" charset="0"/>
                      </a:rPr>
                      <m:t> =</m:t>
                    </m:r>
                    <m:r>
                      <m:rPr>
                        <m:sty m:val="p"/>
                      </m:rPr>
                      <a:rPr lang="en-US" altLang="zh-TW" i="0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Qs</m:t>
                    </m:r>
                    <m:r>
                      <m:rPr>
                        <m:sty m:val="p"/>
                      </m:rPr>
                      <a:rPr lang="en-US" altLang="zh-TW" b="0" i="0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in</m:t>
                    </m:r>
                    <m:d>
                      <m:dPr>
                        <m:ctrlPr>
                          <a:rPr lang="en-US" altLang="zh-TW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∅</m:t>
                        </m:r>
                        <m:r>
                          <a:rPr lang="en-US" altLang="zh-TW" baseline="-2500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</m:oMath>
                </a14:m>
                <a:endParaRPr lang="en-US" altLang="zh-TW" i="1" baseline="-25000" dirty="0">
                  <a:solidFill>
                    <a:schemeClr val="dk1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   + </m:t>
                      </m:r>
                      <m:r>
                        <m:rPr>
                          <m:sty m:val="p"/>
                        </m:rPr>
                        <a:rPr lang="en-US" altLang="zh-TW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Lsin</m:t>
                      </m:r>
                      <m:d>
                        <m:dPr>
                          <m:ctrlPr>
                            <a:rPr lang="en-US" altLang="zh-TW" i="1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∅</m:t>
                          </m:r>
                          <m:r>
                            <a:rPr lang="en-US" altLang="zh-TW" baseline="-2500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TW" i="1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en-US" altLang="zh-TW" i="1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∅</m:t>
                              </m:r>
                              <m:r>
                                <a:rPr lang="en-US" altLang="zh-TW" baseline="-2500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zh-TW" altLang="en-US" i="1" baseline="-2500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TW" i="1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zh-TW" altLang="en-US" i="1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TW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∅</m:t>
                              </m:r>
                              <m:r>
                                <a:rPr lang="en-US" altLang="zh-TW" i="1" baseline="-2500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zh-TW" altLang="en-US" i="1" baseline="-2500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TW" i="1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n-US" altLang="zh-TW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ψ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altLang="zh-TW" dirty="0">
                  <a:solidFill>
                    <a:schemeClr val="dk1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altLang="zh-TW" dirty="0">
                  <a:solidFill>
                    <a:schemeClr val="dk1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altLang="zh-TW" dirty="0">
                  <a:solidFill>
                    <a:schemeClr val="dk1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zh-TW" altLang="en-US" dirty="0">
                  <a:solidFill>
                    <a:schemeClr val="dk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內容版面配置區 6">
                <a:extLst>
                  <a:ext uri="{FF2B5EF4-FFF2-40B4-BE49-F238E27FC236}">
                    <a16:creationId xmlns:a16="http://schemas.microsoft.com/office/drawing/2014/main" id="{E8BD9F3A-B699-CC87-F1D1-B0F4ACB262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7148" y="1276163"/>
                <a:ext cx="5194852" cy="435133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894624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B70A3364-6A91-E003-D1AE-567E036A4B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" y="1690689"/>
            <a:ext cx="6335284" cy="3928234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E6A627BF-017E-1210-547F-491B6999D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外擺線解析式</a:t>
            </a: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DC97EA88-0478-67EF-0DB6-BB798D36A6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Joong-Ho Shin, Soon-Man Kwon (2006). On the lobe profile design in a cycloid reducer using instant velocity center.  Mechanism and Machine Theory , 41,  596–616</a:t>
            </a:r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B517905-7DA8-8449-9CD3-0ED845FF3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pPr/>
              <a:t>15</a:t>
            </a:fld>
            <a:endParaRPr lang="zh-TW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DEF60153-40D5-27EB-DCB5-13095A64A9DB}"/>
              </a:ext>
            </a:extLst>
          </p:cNvPr>
          <p:cNvSpPr txBox="1"/>
          <p:nvPr/>
        </p:nvSpPr>
        <p:spPr>
          <a:xfrm>
            <a:off x="2628900" y="5212976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zh-TW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內容版面配置區 6">
                <a:extLst>
                  <a:ext uri="{FF2B5EF4-FFF2-40B4-BE49-F238E27FC236}">
                    <a16:creationId xmlns:a16="http://schemas.microsoft.com/office/drawing/2014/main" id="{E8BD9F3A-B699-CC87-F1D1-B0F4ACB262D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445945" y="1479137"/>
                <a:ext cx="6650805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zh-TW" altLang="zh-TW" sz="32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新細明體" panose="02020500000000000000" pitchFamily="18" charset="-120"/>
                          </a:rPr>
                        </m:ctrlPr>
                      </m:accPr>
                      <m:e>
                        <m:r>
                          <a:rPr lang="en-US" altLang="zh-TW" sz="3200" i="1" kern="0">
                            <a:latin typeface="Cambria Math" panose="02040503050406030204" pitchFamily="18" charset="0"/>
                            <a:cs typeface="新細明體" panose="02020500000000000000" pitchFamily="18" charset="-120"/>
                          </a:rPr>
                          <m:t>𝐼𝐶</m:t>
                        </m:r>
                        <m:r>
                          <a:rPr lang="en-US" altLang="zh-TW" sz="3200" i="1" kern="0" baseline="-25000">
                            <a:latin typeface="Cambria Math" panose="02040503050406030204" pitchFamily="18" charset="0"/>
                            <a:cs typeface="新細明體" panose="02020500000000000000" pitchFamily="18" charset="-120"/>
                          </a:rPr>
                          <m:t>13</m:t>
                        </m:r>
                        <m:r>
                          <a:rPr lang="en-US" altLang="zh-TW" sz="3200" i="1" kern="0">
                            <a:latin typeface="Cambria Math" panose="02040503050406030204" pitchFamily="18" charset="0"/>
                            <a:cs typeface="新細明體" panose="02020500000000000000" pitchFamily="18" charset="-120"/>
                          </a:rPr>
                          <m:t>𝑂</m:t>
                        </m:r>
                        <m:r>
                          <a:rPr lang="en-US" altLang="zh-TW" sz="3200" i="1" kern="0" baseline="-25000">
                            <a:latin typeface="Cambria Math" panose="02040503050406030204" pitchFamily="18" charset="0"/>
                            <a:cs typeface="新細明體" panose="02020500000000000000" pitchFamily="18" charset="-120"/>
                          </a:rPr>
                          <m:t>𝑟</m:t>
                        </m:r>
                      </m:e>
                    </m:acc>
                    <m:r>
                      <a:rPr lang="en-US" altLang="zh-TW" sz="3200" i="1" kern="0">
                        <a:latin typeface="Cambria Math" panose="02040503050406030204" pitchFamily="18" charset="0"/>
                        <a:cs typeface="新細明體" panose="02020500000000000000" pitchFamily="18" charset="-120"/>
                      </a:rPr>
                      <m:t>+</m:t>
                    </m:r>
                    <m:r>
                      <a:rPr lang="zh-TW" altLang="en-US" sz="3200" i="1" kern="0">
                        <a:latin typeface="Cambria Math" panose="02040503050406030204" pitchFamily="18" charset="0"/>
                        <a:cs typeface="新細明體" panose="02020500000000000000" pitchFamily="18" charset="-120"/>
                      </a:rPr>
                      <m:t> </m:t>
                    </m:r>
                    <m:acc>
                      <m:accPr>
                        <m:chr m:val="̅"/>
                        <m:ctrlPr>
                          <a:rPr lang="zh-TW" altLang="zh-TW" sz="32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新細明體" panose="02020500000000000000" pitchFamily="18" charset="-120"/>
                          </a:rPr>
                        </m:ctrlPr>
                      </m:accPr>
                      <m:e>
                        <m:r>
                          <a:rPr lang="en-US" altLang="zh-TW" sz="32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新細明體" panose="02020500000000000000" pitchFamily="18" charset="-120"/>
                          </a:rPr>
                          <m:t>𝐶</m:t>
                        </m:r>
                        <m:r>
                          <a:rPr lang="en-US" altLang="zh-TW" sz="3200" i="1" kern="0">
                            <a:latin typeface="Cambria Math" panose="02040503050406030204" pitchFamily="18" charset="0"/>
                            <a:cs typeface="新細明體" panose="02020500000000000000" pitchFamily="18" charset="-120"/>
                          </a:rPr>
                          <m:t>𝑂</m:t>
                        </m:r>
                        <m:r>
                          <a:rPr lang="en-US" altLang="zh-TW" sz="3200" i="1" kern="0" baseline="-25000">
                            <a:latin typeface="Cambria Math" panose="02040503050406030204" pitchFamily="18" charset="0"/>
                            <a:cs typeface="新細明體" panose="02020500000000000000" pitchFamily="18" charset="-120"/>
                          </a:rPr>
                          <m:t>𝑟</m:t>
                        </m:r>
                      </m:e>
                    </m:acc>
                  </m:oMath>
                </a14:m>
                <a:r>
                  <a:rPr lang="zh-TW" altLang="en-US" sz="3200" dirty="0"/>
                  <a:t> </a:t>
                </a:r>
                <a:r>
                  <a:rPr lang="en-US" altLang="zh-TW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 L</a:t>
                </a:r>
                <a:r>
                  <a:rPr lang="zh-TW" altLang="en-US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US" altLang="zh-TW" sz="3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altLang="zh-TW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</a:t>
                </a:r>
                <a:r>
                  <a:rPr lang="en-US" altLang="zh-TW" sz="3000" dirty="0">
                    <a:solidFill>
                      <a:schemeClr val="dk1"/>
                    </a:solidFill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zh-TW" altLang="zh-TW" sz="3000" i="1" kern="1200" smtClean="0">
                            <a:solidFill>
                              <a:schemeClr val="dk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zh-TW" altLang="zh-TW" sz="3000" i="1" kern="1200">
                                <a:solidFill>
                                  <a:schemeClr val="dk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zh-TW" sz="3000" kern="1200">
                                <a:solidFill>
                                  <a:schemeClr val="dk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R</m:t>
                            </m:r>
                          </m:e>
                          <m:sup>
                            <m:r>
                              <a:rPr lang="en-US" altLang="zh-TW" sz="3000" i="1" kern="1200">
                                <a:solidFill>
                                  <a:schemeClr val="dk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TW" sz="3000" kern="1200">
                            <a:solidFill>
                              <a:schemeClr val="dk1"/>
                            </a:solidFill>
                            <a:effectLst/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zh-TW" altLang="zh-TW" sz="3000" i="1" kern="1200">
                                <a:solidFill>
                                  <a:schemeClr val="dk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3000" i="1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m:rPr>
                                <m:sty m:val="p"/>
                              </m:rPr>
                              <a:rPr lang="en-US" altLang="zh-TW" sz="3000" b="0" i="0" kern="1200" smtClean="0">
                                <a:solidFill>
                                  <a:schemeClr val="dk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Q</m:t>
                            </m:r>
                            <m:r>
                              <a:rPr lang="en-US" altLang="zh-TW" sz="3000" i="1" smtClean="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en-US" altLang="zh-TW" sz="3000" i="1" smtClean="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  <m:r>
                              <a:rPr lang="en-US" altLang="zh-TW" sz="3000" i="1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altLang="zh-TW" sz="3000" i="1" kern="1200">
                                <a:solidFill>
                                  <a:schemeClr val="dk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TW" sz="3000" i="1" kern="1200">
                            <a:solidFill>
                              <a:schemeClr val="dk1"/>
                            </a:solidFill>
                            <a:effectLst/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TW" sz="3000" kern="1200">
                            <a:solidFill>
                              <a:schemeClr val="dk1"/>
                            </a:solidFill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m:rPr>
                            <m:sty m:val="p"/>
                          </m:rPr>
                          <a:rPr lang="en-US" altLang="zh-TW" sz="3000" kern="1200">
                            <a:solidFill>
                              <a:schemeClr val="dk1"/>
                            </a:solidFill>
                            <a:effectLst/>
                            <a:latin typeface="Cambria Math" panose="02040503050406030204" pitchFamily="18" charset="0"/>
                          </a:rPr>
                          <m:t>R</m:t>
                        </m:r>
                        <m:r>
                          <a:rPr lang="en-US" altLang="zh-TW" sz="30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zh-TW" sz="300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Q</m:t>
                        </m:r>
                        <m:r>
                          <a:rPr lang="en-US" altLang="zh-TW" sz="30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altLang="zh-TW" sz="30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E</m:t>
                        </m:r>
                        <m:r>
                          <a:rPr lang="en-US" altLang="zh-TW" sz="30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m:rPr>
                            <m:sty m:val="p"/>
                          </m:rPr>
                          <a:rPr lang="en-US" altLang="zh-TW" sz="3000" kern="1200">
                            <a:solidFill>
                              <a:schemeClr val="dk1"/>
                            </a:solidFill>
                            <a:effectLst/>
                            <a:latin typeface="Cambria Math" panose="02040503050406030204" pitchFamily="18" charset="0"/>
                          </a:rPr>
                          <m:t>cos</m:t>
                        </m:r>
                        <m:r>
                          <a:rPr lang="en-US" altLang="zh-TW" sz="3000" kern="1200">
                            <a:solidFill>
                              <a:schemeClr val="dk1"/>
                            </a:solidFill>
                            <a:effectLst/>
                            <a:latin typeface="Cambria Math" panose="02040503050406030204" pitchFamily="18" charset="0"/>
                          </a:rPr>
                          <m:t>(∅2</m:t>
                        </m:r>
                        <m:r>
                          <a:rPr lang="en-US" altLang="zh-TW" sz="300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TW" sz="300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∅</m:t>
                        </m:r>
                        <m:r>
                          <a:rPr lang="en-US" altLang="zh-TW" sz="3000" i="1" baseline="-2500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altLang="zh-TW" sz="3000" kern="1200">
                            <a:solidFill>
                              <a:schemeClr val="dk1"/>
                            </a:solidFill>
                            <a:effectLst/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rad>
                  </m:oMath>
                </a14:m>
                <a:endParaRPr lang="en-US" altLang="zh-TW" sz="3000" i="1" kern="1200" dirty="0">
                  <a:solidFill>
                    <a:schemeClr val="dk1"/>
                  </a:solidFill>
                  <a:effectLst/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TW" altLang="en-US" sz="3000" i="1" dirty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zh-TW" altLang="en-US" sz="3000" i="1" dirty="0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sz="3000" i="1" dirty="0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sz="3000" kern="1200">
                          <a:solidFill>
                            <a:schemeClr val="dk1"/>
                          </a:solidFill>
                          <a:effectLst/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zh-TW" sz="3000" kern="1200">
                          <a:solidFill>
                            <a:schemeClr val="dk1"/>
                          </a:solidFill>
                          <a:effectLst/>
                          <a:latin typeface="Cambria Math" panose="02040503050406030204" pitchFamily="18" charset="0"/>
                        </a:rPr>
                        <m:t>Rr</m:t>
                      </m:r>
                    </m:oMath>
                  </m:oMathPara>
                </a14:m>
                <a:endParaRPr lang="en-US" altLang="zh-TW" sz="3000" kern="1200" baseline="-25000" dirty="0">
                  <a:solidFill>
                    <a:schemeClr val="dk1"/>
                  </a:solidFill>
                  <a:effectLst/>
                  <a:latin typeface="Cambria Math" panose="02040503050406030204" pitchFamily="18" charset="0"/>
                </a:endParaRPr>
              </a:p>
              <a:p>
                <a:endParaRPr lang="en-US" altLang="zh-TW" sz="3000" dirty="0">
                  <a:solidFill>
                    <a:schemeClr val="dk1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altLang="zh-TW" dirty="0">
                  <a:solidFill>
                    <a:schemeClr val="dk1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zh-TW" altLang="en-US" dirty="0">
                  <a:solidFill>
                    <a:schemeClr val="dk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0" name="內容版面配置區 6">
                <a:extLst>
                  <a:ext uri="{FF2B5EF4-FFF2-40B4-BE49-F238E27FC236}">
                    <a16:creationId xmlns:a16="http://schemas.microsoft.com/office/drawing/2014/main" id="{E8BD9F3A-B699-CC87-F1D1-B0F4ACB262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5945" y="1479137"/>
                <a:ext cx="6650805" cy="4351338"/>
              </a:xfrm>
              <a:prstGeom prst="rect">
                <a:avLst/>
              </a:prstGeom>
              <a:blipFill>
                <a:blip r:embed="rId3"/>
                <a:stretch>
                  <a:fillRect l="-2108" t="-294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628633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6A627BF-017E-1210-547F-491B6999D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外擺線解析式</a:t>
            </a: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DC97EA88-0478-67EF-0DB6-BB798D36A6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Joong-Ho Shin, Soon-Man Kwon (2006). On the lobe profile design in a cycloid reducer using instant velocity center.  Mechanism and Machine Theory , 41,  596–616</a:t>
            </a:r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B517905-7DA8-8449-9CD3-0ED845FF3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pPr/>
              <a:t>16</a:t>
            </a:fld>
            <a:endParaRPr lang="zh-TW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DEF60153-40D5-27EB-DCB5-13095A64A9DB}"/>
              </a:ext>
            </a:extLst>
          </p:cNvPr>
          <p:cNvSpPr txBox="1"/>
          <p:nvPr/>
        </p:nvSpPr>
        <p:spPr>
          <a:xfrm>
            <a:off x="2628900" y="5212976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內容版面配置區 6">
                <a:extLst>
                  <a:ext uri="{FF2B5EF4-FFF2-40B4-BE49-F238E27FC236}">
                    <a16:creationId xmlns:a16="http://schemas.microsoft.com/office/drawing/2014/main" id="{E8BD9F3A-B699-CC87-F1D1-B0F4ACB262D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418885" y="1512326"/>
                <a:ext cx="8044070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endParaRPr lang="en-US" altLang="zh-TW" dirty="0">
                  <a:solidFill>
                    <a:schemeClr val="dk1"/>
                  </a:solidFill>
                  <a:latin typeface="Cambria Math" panose="02040503050406030204" pitchFamily="18" charset="0"/>
                </a:endParaRPr>
              </a:p>
              <a:p>
                <a:r>
                  <a:rPr lang="en-US" altLang="zh-TW" sz="3200" dirty="0">
                    <a:solidFill>
                      <a:schemeClr val="dk1"/>
                    </a:solidFill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sz="3200" kern="1200" smtClean="0">
                        <a:solidFill>
                          <a:schemeClr val="dk1"/>
                        </a:solidFill>
                        <a:effectLst/>
                        <a:latin typeface="Cambria Math" panose="02040503050406030204" pitchFamily="18" charset="0"/>
                      </a:rPr>
                      <m:t>ψ</m:t>
                    </m:r>
                    <m:r>
                      <a:rPr lang="en-US" altLang="zh-TW" sz="3200" kern="1200" smtClean="0">
                        <a:solidFill>
                          <a:schemeClr val="dk1"/>
                        </a:solidFill>
                        <a:effectLst/>
                        <a:latin typeface="Cambria Math" panose="02040503050406030204" pitchFamily="18" charset="0"/>
                      </a:rPr>
                      <m:t>= </m:t>
                    </m:r>
                    <m:func>
                      <m:funcPr>
                        <m:ctrlPr>
                          <a:rPr lang="zh-TW" altLang="zh-TW" sz="3200" i="1" kern="1200">
                            <a:solidFill>
                              <a:schemeClr val="dk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zh-TW" altLang="zh-TW" sz="3200" i="1" kern="1200">
                                <a:solidFill>
                                  <a:schemeClr val="dk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zh-TW" sz="3200" kern="1200">
                                <a:solidFill>
                                  <a:schemeClr val="dk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tan</m:t>
                            </m:r>
                          </m:e>
                          <m:sup>
                            <m:r>
                              <a:rPr lang="en-US" altLang="zh-TW" sz="3200" i="1" kern="1200">
                                <a:solidFill>
                                  <a:schemeClr val="dk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TW" sz="3200" kern="1200">
                                <a:solidFill>
                                  <a:schemeClr val="dk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fName>
                      <m:e>
                        <m:f>
                          <m:fPr>
                            <m:ctrlPr>
                              <a:rPr lang="zh-TW" altLang="zh-TW" sz="3200" i="1" kern="1200">
                                <a:solidFill>
                                  <a:schemeClr val="dk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TW" sz="3200" i="1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m:rPr>
                                <m:sty m:val="p"/>
                              </m:rPr>
                              <a:rPr lang="en-US" altLang="zh-TW" sz="3200" i="1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  <m:t>Q</m:t>
                            </m:r>
                            <m:r>
                              <a:rPr lang="en-US" altLang="zh-TW" sz="3200" i="1" smtClean="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en-US" altLang="zh-TW" sz="3200" i="1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  <m:r>
                              <a:rPr lang="en-US" altLang="zh-TW" sz="3200" i="1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  <m:r>
                              <m:rPr>
                                <m:sty m:val="p"/>
                              </m:rPr>
                              <a:rPr lang="en-US" altLang="zh-TW" sz="3200" kern="1200">
                                <a:solidFill>
                                  <a:schemeClr val="dk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sin</m:t>
                            </m:r>
                            <m:r>
                              <a:rPr lang="en-US" altLang="zh-TW" sz="3200" b="0" i="0" kern="1200" smtClean="0">
                                <a:solidFill>
                                  <a:schemeClr val="dk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TW" sz="320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  <m:t>∅</m:t>
                            </m:r>
                            <m:r>
                              <a:rPr lang="en-US" altLang="zh-TW" sz="3200" baseline="-2500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zh-TW" sz="3200" i="1" smtClean="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TW" sz="320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  <m:t>∅</m:t>
                            </m:r>
                            <m:r>
                              <a:rPr lang="en-US" altLang="zh-TW" sz="3200" i="1" baseline="-2500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altLang="zh-TW" sz="3200" kern="1200">
                                <a:solidFill>
                                  <a:schemeClr val="dk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m:rPr>
                                <m:sty m:val="p"/>
                              </m:rPr>
                              <a:rPr lang="en-US" altLang="zh-TW" sz="3200" kern="1200">
                                <a:solidFill>
                                  <a:schemeClr val="dk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R</m:t>
                            </m:r>
                            <m:r>
                              <a:rPr lang="en-US" altLang="zh-TW" sz="3200" i="1" kern="1200">
                                <a:solidFill>
                                  <a:schemeClr val="dk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TW" sz="3200" i="1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m:rPr>
                                <m:sty m:val="p"/>
                              </m:rPr>
                              <a:rPr lang="en-US" altLang="zh-TW" sz="3200" i="1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  <m:t>Q</m:t>
                            </m:r>
                            <m:r>
                              <a:rPr lang="en-US" altLang="zh-TW" sz="3200" i="1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en-US" altLang="zh-TW" sz="3200" i="1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  <m:r>
                              <a:rPr lang="en-US" altLang="zh-TW" sz="3200" i="1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  <m:r>
                              <m:rPr>
                                <m:sty m:val="p"/>
                              </m:rPr>
                              <a:rPr lang="en-US" altLang="zh-TW" sz="3200" kern="1200">
                                <a:solidFill>
                                  <a:schemeClr val="dk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cos</m:t>
                            </m:r>
                            <m:r>
                              <a:rPr lang="en-US" altLang="zh-TW" sz="320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  <m:t>(∅</m:t>
                            </m:r>
                            <m:r>
                              <a:rPr lang="en-US" altLang="zh-TW" sz="3200" baseline="-2500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zh-TW" sz="3200" i="1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TW" sz="320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  <m:t>∅</m:t>
                            </m:r>
                            <m:r>
                              <a:rPr lang="en-US" altLang="zh-TW" sz="3200" i="1" baseline="-2500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altLang="zh-TW" sz="320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den>
                        </m:f>
                      </m:e>
                    </m:func>
                  </m:oMath>
                </a14:m>
                <a:endParaRPr lang="zh-TW" altLang="zh-TW" sz="3200" kern="1200" dirty="0">
                  <a:solidFill>
                    <a:schemeClr val="dk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zh-TW" sz="3200" dirty="0">
                  <a:solidFill>
                    <a:schemeClr val="dk1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zh-TW" altLang="en-US" dirty="0">
                  <a:solidFill>
                    <a:schemeClr val="dk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內容版面配置區 6">
                <a:extLst>
                  <a:ext uri="{FF2B5EF4-FFF2-40B4-BE49-F238E27FC236}">
                    <a16:creationId xmlns:a16="http://schemas.microsoft.com/office/drawing/2014/main" id="{E8BD9F3A-B699-CC87-F1D1-B0F4ACB262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8885" y="1512326"/>
                <a:ext cx="8044070" cy="4351338"/>
              </a:xfrm>
              <a:prstGeom prst="rect">
                <a:avLst/>
              </a:prstGeom>
              <a:blipFill>
                <a:blip r:embed="rId2"/>
                <a:stretch>
                  <a:fillRect l="-174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圖片 2">
            <a:extLst>
              <a:ext uri="{FF2B5EF4-FFF2-40B4-BE49-F238E27FC236}">
                <a16:creationId xmlns:a16="http://schemas.microsoft.com/office/drawing/2014/main" id="{0290A3C4-E8AB-EDF2-170F-D77CC02180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" y="1690689"/>
            <a:ext cx="6335284" cy="3928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2754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6A627BF-017E-1210-547F-491B6999D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外擺線解析式</a:t>
            </a: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DC97EA88-0478-67EF-0DB6-BB798D36A6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Joong-Ho Shin, Soon-Man Kwon (2006). On the lobe profile design in a cycloid reducer using instant velocity center.  Mechanism and Machine Theory , 41,  596–616</a:t>
            </a:r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B517905-7DA8-8449-9CD3-0ED845FF3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pPr/>
              <a:t>17</a:t>
            </a:fld>
            <a:endParaRPr lang="zh-TW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DEF60153-40D5-27EB-DCB5-13095A64A9DB}"/>
              </a:ext>
            </a:extLst>
          </p:cNvPr>
          <p:cNvSpPr txBox="1"/>
          <p:nvPr/>
        </p:nvSpPr>
        <p:spPr>
          <a:xfrm>
            <a:off x="2628900" y="5212976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zh-TW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內容版面配置區 6">
                <a:extLst>
                  <a:ext uri="{FF2B5EF4-FFF2-40B4-BE49-F238E27FC236}">
                    <a16:creationId xmlns:a16="http://schemas.microsoft.com/office/drawing/2014/main" id="{E8BD9F3A-B699-CC87-F1D1-B0F4ACB262D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3825" y="1571824"/>
                <a:ext cx="11463131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29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TW" sz="290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C</m:t>
                        </m:r>
                      </m:e>
                      <m:sub>
                        <m:r>
                          <a:rPr lang="en-US" altLang="zh-TW" sz="29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altLang="zh-TW" sz="2900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 =</m:t>
                    </m:r>
                    <m:r>
                      <m:rPr>
                        <m:sty m:val="p"/>
                      </m:rPr>
                      <a:rPr lang="en-US" altLang="zh-TW" sz="2900" i="1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Q</m:t>
                    </m:r>
                    <m:r>
                      <m:rPr>
                        <m:sty m:val="p"/>
                      </m:rPr>
                      <a:rPr lang="en-US" altLang="zh-TW" sz="2900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cos</m:t>
                    </m:r>
                    <m:d>
                      <m:dPr>
                        <m:ctrlPr>
                          <a:rPr lang="en-US" altLang="zh-TW" sz="29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90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∅</m:t>
                        </m:r>
                        <m:r>
                          <a:rPr lang="en-US" altLang="zh-TW" sz="2900" baseline="-2500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altLang="zh-TW" sz="2900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+ </m:t>
                    </m:r>
                    <m:r>
                      <m:rPr>
                        <m:sty m:val="p"/>
                      </m:rPr>
                      <a:rPr lang="en-US" altLang="zh-TW" sz="2900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Lcos</m:t>
                    </m:r>
                    <m:d>
                      <m:dPr>
                        <m:ctrlPr>
                          <a:rPr lang="en-US" altLang="zh-TW" sz="29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90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∅</m:t>
                        </m:r>
                        <m:r>
                          <a:rPr lang="en-US" altLang="zh-TW" sz="2900" baseline="-2500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TW" sz="29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en-US" altLang="zh-TW" sz="2900" i="1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90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  <m:t>∅</m:t>
                            </m:r>
                            <m:r>
                              <a:rPr lang="en-US" altLang="zh-TW" sz="2900" baseline="-2500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zh-TW" altLang="en-US" sz="2900" i="1" baseline="-2500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TW" sz="2900" i="1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zh-TW" altLang="en-US" sz="2900" i="1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TW" sz="290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  <m:t>∅</m:t>
                            </m:r>
                            <m:r>
                              <a:rPr lang="en-US" altLang="zh-TW" sz="2900" i="1" baseline="-2500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zh-TW" altLang="en-US" sz="2900" i="1" baseline="-2500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TW" sz="2900" i="1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m:rPr>
                                <m:sty m:val="p"/>
                              </m:rPr>
                              <a:rPr lang="en-US" altLang="zh-TW" sz="290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  <m:t>ψ</m:t>
                            </m:r>
                          </m:e>
                        </m:d>
                      </m:e>
                    </m:d>
                  </m:oMath>
                </a14:m>
                <a:endParaRPr lang="en-US" altLang="zh-TW" sz="2900" dirty="0">
                  <a:solidFill>
                    <a:schemeClr val="dk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29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TW" sz="290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C</m:t>
                        </m:r>
                      </m:e>
                      <m:sub>
                        <m:r>
                          <a:rPr lang="en-US" altLang="zh-TW" sz="29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altLang="zh-TW" sz="2900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 =</m:t>
                    </m:r>
                    <m:r>
                      <m:rPr>
                        <m:sty m:val="p"/>
                      </m:rPr>
                      <a:rPr lang="en-US" altLang="zh-TW" sz="2900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Qsin</m:t>
                    </m:r>
                    <m:d>
                      <m:dPr>
                        <m:ctrlPr>
                          <a:rPr lang="en-US" altLang="zh-TW" sz="29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90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∅</m:t>
                        </m:r>
                        <m:r>
                          <a:rPr lang="en-US" altLang="zh-TW" sz="2900" baseline="-2500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altLang="zh-TW" sz="2900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+ </m:t>
                    </m:r>
                    <m:r>
                      <m:rPr>
                        <m:sty m:val="p"/>
                      </m:rPr>
                      <a:rPr lang="en-US" altLang="zh-TW" sz="2900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Lsin</m:t>
                    </m:r>
                    <m:d>
                      <m:dPr>
                        <m:ctrlPr>
                          <a:rPr lang="en-US" altLang="zh-TW" sz="29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90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∅</m:t>
                        </m:r>
                        <m:r>
                          <a:rPr lang="en-US" altLang="zh-TW" sz="2900" baseline="-2500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TW" sz="29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en-US" altLang="zh-TW" sz="2900" i="1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90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  <m:t>∅</m:t>
                            </m:r>
                            <m:r>
                              <a:rPr lang="en-US" altLang="zh-TW" sz="2900" baseline="-2500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zh-TW" altLang="en-US" sz="2900" i="1" baseline="-2500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TW" sz="2900" i="1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zh-TW" altLang="en-US" sz="2900" i="1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TW" sz="290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  <m:t>∅</m:t>
                            </m:r>
                            <m:r>
                              <a:rPr lang="en-US" altLang="zh-TW" sz="2900" i="1" baseline="-2500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zh-TW" altLang="en-US" sz="2900" i="1" baseline="-2500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TW" sz="2900" i="1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m:rPr>
                                <m:sty m:val="p"/>
                              </m:rPr>
                              <a:rPr lang="en-US" altLang="zh-TW" sz="290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  <m:t>ψ</m:t>
                            </m:r>
                          </m:e>
                        </m:d>
                      </m:e>
                    </m:d>
                  </m:oMath>
                </a14:m>
                <a:endParaRPr lang="en-US" altLang="zh-TW" sz="2900" dirty="0">
                  <a:solidFill>
                    <a:schemeClr val="dk1"/>
                  </a:solidFill>
                  <a:latin typeface="Cambria Math" panose="02040503050406030204" pitchFamily="18" charset="0"/>
                </a:endParaRPr>
              </a:p>
              <a:p>
                <a:r>
                  <a:rPr lang="en-US" altLang="zh-TW" sz="29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</a:t>
                </a:r>
                <a:r>
                  <a:rPr lang="zh-TW" altLang="en-US" sz="29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TW" sz="29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</a:t>
                </a:r>
                <a:r>
                  <a:rPr lang="en-US" altLang="zh-TW" sz="2900" dirty="0">
                    <a:solidFill>
                      <a:schemeClr val="dk1"/>
                    </a:solidFill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zh-TW" altLang="zh-TW" sz="29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zh-TW" altLang="zh-TW" sz="2900" i="1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zh-TW" sz="290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  <m:t>R</m:t>
                            </m:r>
                          </m:e>
                          <m:sup>
                            <m:r>
                              <a:rPr lang="en-US" altLang="zh-TW" sz="2900" i="1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TW" sz="290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zh-TW" altLang="zh-TW" sz="2900" i="1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900" i="1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m:rPr>
                                <m:sty m:val="p"/>
                              </m:rPr>
                              <a:rPr lang="en-US" altLang="zh-TW" sz="290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  <m:t>Q</m:t>
                            </m:r>
                            <m:r>
                              <a:rPr lang="en-US" altLang="zh-TW" sz="2900" i="1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en-US" altLang="zh-TW" sz="2900" i="1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  <m:r>
                              <a:rPr lang="en-US" altLang="zh-TW" sz="2900" i="1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altLang="zh-TW" sz="2900" i="1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TW" sz="29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TW" sz="290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m:rPr>
                            <m:sty m:val="p"/>
                          </m:rPr>
                          <a:rPr lang="en-US" altLang="zh-TW" sz="290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  <m:r>
                          <a:rPr lang="en-US" altLang="zh-TW" sz="29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zh-TW" sz="290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Q</m:t>
                        </m:r>
                        <m:r>
                          <a:rPr lang="en-US" altLang="zh-TW" sz="29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altLang="zh-TW" sz="29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E</m:t>
                        </m:r>
                        <m:r>
                          <a:rPr lang="en-US" altLang="zh-TW" sz="29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m:rPr>
                            <m:sty m:val="p"/>
                          </m:rPr>
                          <a:rPr lang="en-US" altLang="zh-TW" sz="290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cos</m:t>
                        </m:r>
                        <m:r>
                          <a:rPr lang="en-US" altLang="zh-TW" sz="290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(∅2</m:t>
                        </m:r>
                        <m:r>
                          <a:rPr lang="en-US" altLang="zh-TW" sz="29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TW" sz="290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∅</m:t>
                        </m:r>
                        <m:r>
                          <a:rPr lang="en-US" altLang="zh-TW" sz="2900" i="1" baseline="-2500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altLang="zh-TW" sz="290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rad>
                    <m:r>
                      <a:rPr lang="zh-TW" altLang="en-US" sz="2900" i="1" dirty="0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sz="2900" i="1" dirty="0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TW" sz="2900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TW" sz="2900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Rr</m:t>
                    </m:r>
                  </m:oMath>
                </a14:m>
                <a:endParaRPr lang="en-US" altLang="zh-TW" sz="2900" baseline="-25000" dirty="0">
                  <a:solidFill>
                    <a:schemeClr val="dk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sz="2900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ψ</m:t>
                    </m:r>
                    <m:r>
                      <a:rPr lang="en-US" altLang="zh-TW" sz="2900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= </m:t>
                    </m:r>
                    <m:func>
                      <m:funcPr>
                        <m:ctrlPr>
                          <a:rPr lang="zh-TW" altLang="zh-TW" sz="29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zh-TW" altLang="zh-TW" sz="2900" i="1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zh-TW" sz="290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  <m:t>tan</m:t>
                            </m:r>
                          </m:e>
                          <m:sup>
                            <m:r>
                              <a:rPr lang="en-US" altLang="zh-TW" sz="2900" i="1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TW" sz="290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fName>
                      <m:e>
                        <m:f>
                          <m:fPr>
                            <m:ctrlPr>
                              <a:rPr lang="zh-TW" altLang="zh-TW" sz="2900" i="1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TW" sz="2900" i="1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m:rPr>
                                <m:sty m:val="p"/>
                              </m:rPr>
                              <a:rPr lang="en-US" altLang="zh-TW" sz="2900" i="1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  <m:t>Q</m:t>
                            </m:r>
                            <m:r>
                              <a:rPr lang="en-US" altLang="zh-TW" sz="2900" i="1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en-US" altLang="zh-TW" sz="2900" i="1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  <m:r>
                              <a:rPr lang="en-US" altLang="zh-TW" sz="2900" i="1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  <m:r>
                              <m:rPr>
                                <m:sty m:val="p"/>
                              </m:rPr>
                              <a:rPr lang="en-US" altLang="zh-TW" sz="290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  <m:t>sin</m:t>
                            </m:r>
                            <m:r>
                              <a:rPr lang="en-US" altLang="zh-TW" sz="290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  <m:t>(∅2</m:t>
                            </m:r>
                            <m:r>
                              <a:rPr lang="en-US" altLang="zh-TW" sz="2900" i="1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TW" sz="290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  <m:t>∅</m:t>
                            </m:r>
                            <m:r>
                              <a:rPr lang="en-US" altLang="zh-TW" sz="2900" i="1" baseline="-2500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altLang="zh-TW" sz="290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m:rPr>
                                <m:sty m:val="p"/>
                              </m:rPr>
                              <a:rPr lang="en-US" altLang="zh-TW" sz="290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  <m:t>R</m:t>
                            </m:r>
                            <m:r>
                              <a:rPr lang="en-US" altLang="zh-TW" sz="2900" i="1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  <m:t>−(</m:t>
                            </m:r>
                            <m:r>
                              <m:rPr>
                                <m:sty m:val="p"/>
                              </m:rPr>
                              <a:rPr lang="en-US" altLang="zh-TW" sz="2900" i="1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  <m:t>Q</m:t>
                            </m:r>
                            <m:r>
                              <a:rPr lang="en-US" altLang="zh-TW" sz="2900" i="1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en-US" altLang="zh-TW" sz="2900" i="1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  <m:r>
                              <a:rPr lang="en-US" altLang="zh-TW" sz="2900" i="1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  <m:r>
                              <m:rPr>
                                <m:sty m:val="p"/>
                              </m:rPr>
                              <a:rPr lang="en-US" altLang="zh-TW" sz="290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  <m:t>cos</m:t>
                            </m:r>
                            <m:r>
                              <a:rPr lang="en-US" altLang="zh-TW" sz="290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  <m:t>(∅2</m:t>
                            </m:r>
                            <m:r>
                              <a:rPr lang="en-US" altLang="zh-TW" sz="2900" i="1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TW" sz="290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  <m:t>∅</m:t>
                            </m:r>
                            <m:r>
                              <a:rPr lang="en-US" altLang="zh-TW" sz="2900" i="1" baseline="-2500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altLang="zh-TW" sz="290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den>
                        </m:f>
                      </m:e>
                    </m:func>
                  </m:oMath>
                </a14:m>
                <a:endParaRPr lang="en-US" altLang="zh-TW" sz="2900" kern="1200" dirty="0">
                  <a:solidFill>
                    <a:schemeClr val="dk1"/>
                  </a:solidFill>
                  <a:effectLst/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altLang="zh-TW" dirty="0">
                  <a:solidFill>
                    <a:schemeClr val="dk1"/>
                  </a:solidFill>
                  <a:latin typeface="Cambria Math" panose="02040503050406030204" pitchFamily="18" charset="0"/>
                </a:endParaRPr>
              </a:p>
              <a:p>
                <a:r>
                  <a:rPr lang="en-US" altLang="zh-TW" dirty="0">
                    <a:solidFill>
                      <a:schemeClr val="dk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∅</m:t>
                    </m:r>
                    <m:r>
                      <a:rPr lang="en-US" altLang="zh-TW" baseline="-25000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altLang="zh-TW" b="0" i="0" baseline="-25000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zh-TW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∅</m:t>
                    </m:r>
                  </m:oMath>
                </a14:m>
                <a:r>
                  <a:rPr lang="zh-TW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</a:t>
                </a:r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;  </a:t>
                </a:r>
                <a14:m>
                  <m:oMath xmlns:m="http://schemas.openxmlformats.org/officeDocument/2006/math">
                    <m:r>
                      <a:rPr lang="en-US" altLang="zh-TW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∅</m:t>
                    </m:r>
                    <m:r>
                      <a:rPr lang="en-US" altLang="zh-TW" baseline="-25000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TW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r>
                      <m:rPr>
                        <m:sty m:val="p"/>
                      </m:rPr>
                      <a:rPr lang="en-US" altLang="zh-TW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altLang="zh-TW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∅</m:t>
                    </m:r>
                  </m:oMath>
                </a14:m>
                <a:r>
                  <a:rPr lang="zh-TW" altLang="en-US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zh-TW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;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i="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Q</m:t>
                    </m:r>
                    <m:r>
                      <a:rPr lang="en-US" altLang="zh-TW" i="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= </m:t>
                    </m:r>
                    <m:r>
                      <m:rPr>
                        <m:sty m:val="p"/>
                      </m:rPr>
                      <a:rPr lang="en-US" altLang="zh-TW" i="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E</m:t>
                    </m:r>
                    <m:r>
                      <a:rPr lang="en-US" altLang="zh-TW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zh-TW" i="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N</m:t>
                    </m:r>
                    <m:r>
                      <a:rPr lang="en-US" altLang="zh-TW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1</m:t>
                    </m:r>
                    <m:r>
                      <a:rPr lang="en-US" altLang="zh-TW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  <m:r>
                      <a:rPr lang="en-US" altLang="zh-TW" i="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 </m:t>
                    </m:r>
                  </m:oMath>
                </a14:m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;  </a:t>
                </a:r>
                <a:endParaRPr lang="zh-TW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zh-TW" altLang="en-US" dirty="0"/>
              </a:p>
              <a:p>
                <a:endParaRPr lang="en-US" altLang="zh-TW" dirty="0">
                  <a:solidFill>
                    <a:schemeClr val="dk1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altLang="zh-TW" dirty="0">
                  <a:solidFill>
                    <a:schemeClr val="dk1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altLang="zh-TW" dirty="0">
                  <a:solidFill>
                    <a:schemeClr val="dk1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altLang="zh-TW" dirty="0">
                  <a:solidFill>
                    <a:schemeClr val="dk1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zh-TW" altLang="en-US" dirty="0">
                  <a:solidFill>
                    <a:schemeClr val="dk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0" name="內容版面配置區 6">
                <a:extLst>
                  <a:ext uri="{FF2B5EF4-FFF2-40B4-BE49-F238E27FC236}">
                    <a16:creationId xmlns:a16="http://schemas.microsoft.com/office/drawing/2014/main" id="{E8BD9F3A-B699-CC87-F1D1-B0F4ACB262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825" y="1571824"/>
                <a:ext cx="11463131" cy="4351338"/>
              </a:xfrm>
              <a:prstGeom prst="rect">
                <a:avLst/>
              </a:prstGeom>
              <a:blipFill>
                <a:blip r:embed="rId2"/>
                <a:stretch>
                  <a:fillRect l="-101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767542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6" name="內容版面配置區 5">
                <a:extLst>
                  <a:ext uri="{FF2B5EF4-FFF2-40B4-BE49-F238E27FC236}">
                    <a16:creationId xmlns:a16="http://schemas.microsoft.com/office/drawing/2014/main" id="{414B5144-5FAE-891A-E479-53549A1F4CA1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145795261"/>
                  </p:ext>
                </p:extLst>
              </p:nvPr>
            </p:nvGraphicFramePr>
            <p:xfrm>
              <a:off x="838200" y="1690688"/>
              <a:ext cx="10515600" cy="4456807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515600">
                      <a:extLst>
                        <a:ext uri="{9D8B030D-6E8A-4147-A177-3AD203B41FA5}">
                          <a16:colId xmlns:a16="http://schemas.microsoft.com/office/drawing/2014/main" val="380390305"/>
                        </a:ext>
                      </a:extLst>
                    </a:gridCol>
                  </a:tblGrid>
                  <a:tr h="133080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TW" altLang="zh-TW" sz="3200" i="1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sz="3200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C</m:t>
                                    </m:r>
                                  </m:e>
                                  <m:sub>
                                    <m:r>
                                      <a:rPr lang="en-US" altLang="zh-TW" sz="32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US" altLang="zh-TW" sz="3200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=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TW" sz="3200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Ecos</m:t>
                                </m:r>
                                <m:r>
                                  <a:rPr lang="en-US" altLang="zh-TW" sz="3200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(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TW" sz="3200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N</m:t>
                                </m:r>
                                <m:r>
                                  <a:rPr lang="en-US" altLang="zh-TW" sz="3200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∅)(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TW" sz="3200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N</m:t>
                                </m:r>
                                <m:r>
                                  <a:rPr lang="en-US" altLang="zh-TW" sz="3200" b="0" i="1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+</m:t>
                                </m:r>
                                <m:r>
                                  <a:rPr lang="en-US" altLang="zh-TW" sz="3200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1) +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TW" sz="3200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Lcos</m:t>
                                </m:r>
                                <m:r>
                                  <a:rPr lang="en-US" altLang="zh-TW" sz="3200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(∅</m:t>
                                </m:r>
                                <m:r>
                                  <a:rPr lang="en-US" altLang="zh-TW" sz="3200" b="0" i="1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−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TW" sz="3200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ψ</m:t>
                                </m:r>
                                <m:r>
                                  <a:rPr lang="en-US" altLang="zh-TW" sz="3200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TW" altLang="zh-TW" sz="32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TW" altLang="zh-TW" sz="3200" i="1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sz="3200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C</m:t>
                                    </m:r>
                                  </m:e>
                                  <m:sub>
                                    <m:r>
                                      <a:rPr lang="en-US" altLang="zh-TW" sz="32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𝑦</m:t>
                                    </m:r>
                                  </m:sub>
                                </m:sSub>
                                <m:r>
                                  <a:rPr lang="en-US" altLang="zh-TW" sz="3200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= </m:t>
                                </m:r>
                                <m:r>
                                  <a:rPr lang="en-US" altLang="zh-TW" sz="3200" i="1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−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TW" sz="3200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Esin</m:t>
                                </m:r>
                                <m:d>
                                  <m:dPr>
                                    <m:ctrlPr>
                                      <a:rPr lang="zh-TW" altLang="zh-TW" sz="32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sz="3200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N</m:t>
                                    </m:r>
                                    <m:r>
                                      <a:rPr lang="en-US" altLang="zh-TW" sz="3200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∅</m:t>
                                    </m:r>
                                  </m:e>
                                </m:d>
                                <m:d>
                                  <m:dPr>
                                    <m:ctrlPr>
                                      <a:rPr lang="zh-TW" altLang="zh-TW" sz="32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sz="3200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N</m:t>
                                    </m:r>
                                    <m:r>
                                      <a:rPr lang="en-US" altLang="zh-TW" sz="3200" b="0" i="1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+</m:t>
                                    </m:r>
                                    <m:r>
                                      <a:rPr lang="en-US" altLang="zh-TW" sz="3200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</m:t>
                                    </m:r>
                                  </m:e>
                                </m:d>
                                <m:r>
                                  <a:rPr lang="en-US" altLang="zh-TW" sz="3200" b="0" i="1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+</m:t>
                                </m:r>
                                <m:r>
                                  <a:rPr lang="en-US" altLang="zh-TW" sz="3200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TW" sz="3200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Lsin</m:t>
                                </m:r>
                                <m:r>
                                  <a:rPr lang="en-US" altLang="zh-TW" sz="3200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(∅ −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TW" sz="3200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ψ</m:t>
                                </m:r>
                                <m:r>
                                  <a:rPr lang="en-US" altLang="zh-TW" sz="3200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TW" altLang="zh-TW" sz="32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TW" altLang="en-US" sz="32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84662104"/>
                      </a:ext>
                    </a:extLst>
                  </a:tr>
                  <a:tr h="1431923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altLang="zh-TW" sz="3200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L</m:t>
                                </m:r>
                                <m:r>
                                  <a:rPr lang="en-US" altLang="zh-TW" sz="3200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 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zh-TW" altLang="zh-TW" sz="32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radPr>
                                  <m:deg/>
                                  <m:e>
                                    <m:sSup>
                                      <m:sSupPr>
                                        <m:ctrlPr>
                                          <a:rPr lang="zh-TW" altLang="zh-TW" sz="3200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TW" sz="32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R</m:t>
                                        </m:r>
                                      </m:e>
                                      <m:sup>
                                        <m:r>
                                          <a:rPr lang="en-US" altLang="zh-TW" sz="3200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US" altLang="zh-TW" sz="3200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lang="zh-TW" altLang="zh-TW" sz="3200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TW" sz="32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(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TW" sz="32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EN</m:t>
                                        </m:r>
                                        <m:r>
                                          <a:rPr lang="en-US" altLang="zh-TW" sz="32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)</m:t>
                                        </m:r>
                                      </m:e>
                                      <m:sup>
                                        <m:r>
                                          <a:rPr lang="en-US" altLang="zh-TW" sz="3200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US" altLang="zh-TW" sz="32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−</m:t>
                                    </m:r>
                                    <m:r>
                                      <a:rPr lang="en-US" altLang="zh-TW" sz="3200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zh-TW" sz="3200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REN</m:t>
                                    </m:r>
                                    <m:r>
                                      <a:rPr lang="zh-TW" altLang="zh-TW" sz="3200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×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zh-TW" sz="3200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cos</m:t>
                                    </m:r>
                                    <m:r>
                                      <a:rPr lang="en-US" altLang="zh-TW" sz="3200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((1</m:t>
                                    </m:r>
                                    <m:r>
                                      <a:rPr lang="en-US" altLang="zh-TW" sz="3200" b="0" i="1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+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zh-TW" sz="3200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N</m:t>
                                    </m:r>
                                    <m:r>
                                      <a:rPr lang="en-US" altLang="zh-TW" sz="3200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)∅)</m:t>
                                    </m:r>
                                  </m:e>
                                </m:rad>
                                <m:r>
                                  <a:rPr lang="en-US" altLang="zh-TW" sz="3200" b="0" i="1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+</m:t>
                                </m:r>
                                <m:r>
                                  <a:rPr lang="en-US" altLang="zh-TW" sz="3200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TW" sz="3200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Rr</m:t>
                                </m:r>
                              </m:oMath>
                            </m:oMathPara>
                          </a14:m>
                          <a:endParaRPr lang="zh-TW" altLang="en-US" sz="3200" baseline="-25000" dirty="0"/>
                        </a:p>
                        <a:p>
                          <a:endParaRPr lang="zh-TW" altLang="zh-TW" sz="32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27421474"/>
                      </a:ext>
                    </a:extLst>
                  </a:tr>
                  <a:tr h="1431923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altLang="zh-TW" sz="3200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ψ</m:t>
                                </m:r>
                                <m:r>
                                  <a:rPr lang="en-US" altLang="zh-TW" sz="3200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 </m:t>
                                </m:r>
                                <m:func>
                                  <m:funcPr>
                                    <m:ctrlPr>
                                      <a:rPr lang="zh-TW" altLang="zh-TW" sz="32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funcPr>
                                  <m:fName>
                                    <m:sSup>
                                      <m:sSupPr>
                                        <m:ctrlPr>
                                          <a:rPr lang="zh-TW" altLang="zh-TW" sz="3200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TW" sz="32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tan</m:t>
                                        </m:r>
                                      </m:e>
                                      <m:sup>
                                        <m:r>
                                          <a:rPr lang="en-US" altLang="zh-TW" sz="3200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−</m:t>
                                        </m:r>
                                        <m:r>
                                          <a:rPr lang="en-US" altLang="zh-TW" sz="32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1</m:t>
                                        </m:r>
                                      </m:sup>
                                    </m:sSup>
                                  </m:fName>
                                  <m:e>
                                    <m:f>
                                      <m:fPr>
                                        <m:ctrlPr>
                                          <a:rPr lang="zh-TW" altLang="zh-TW" sz="3200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altLang="zh-TW" sz="3200" b="0" i="1" kern="1200" smtClean="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−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TW" sz="32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sin</m:t>
                                        </m:r>
                                        <m:r>
                                          <a:rPr lang="en-US" altLang="zh-TW" sz="32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((1</m:t>
                                        </m:r>
                                        <m:r>
                                          <a:rPr lang="en-US" altLang="zh-TW" sz="3200" b="0" i="1" kern="1200" smtClean="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+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TW" sz="32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N</m:t>
                                        </m:r>
                                        <m:r>
                                          <a:rPr lang="en-US" altLang="zh-TW" sz="32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)∅)</m:t>
                                        </m:r>
                                      </m:num>
                                      <m:den>
                                        <m:r>
                                          <a:rPr lang="en-US" altLang="zh-TW" sz="32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((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TW" sz="32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R</m:t>
                                        </m:r>
                                        <m:r>
                                          <a:rPr lang="en-US" altLang="zh-TW" sz="32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/(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TW" sz="32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EN</m:t>
                                        </m:r>
                                        <m:r>
                                          <a:rPr lang="en-US" altLang="zh-TW" sz="32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))</m:t>
                                        </m:r>
                                        <m:r>
                                          <a:rPr lang="en-US" altLang="zh-TW" sz="3200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−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TW" sz="32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cos</m:t>
                                        </m:r>
                                        <m:r>
                                          <a:rPr lang="en-US" altLang="zh-TW" sz="32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((1</m:t>
                                        </m:r>
                                        <m:r>
                                          <a:rPr lang="en-US" altLang="zh-TW" sz="3200" b="0" i="1" kern="1200" smtClean="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+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TW" sz="32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N</m:t>
                                        </m:r>
                                        <m:r>
                                          <a:rPr lang="en-US" altLang="zh-TW" sz="32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) ∅))</m:t>
                                        </m:r>
                                      </m:den>
                                    </m:f>
                                  </m:e>
                                </m:func>
                              </m:oMath>
                            </m:oMathPara>
                          </a14:m>
                          <a:endParaRPr lang="zh-TW" altLang="zh-TW" sz="32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65768711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6" name="內容版面配置區 5">
                <a:extLst>
                  <a:ext uri="{FF2B5EF4-FFF2-40B4-BE49-F238E27FC236}">
                    <a16:creationId xmlns:a16="http://schemas.microsoft.com/office/drawing/2014/main" id="{414B5144-5FAE-891A-E479-53549A1F4CA1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145795261"/>
                  </p:ext>
                </p:extLst>
              </p:nvPr>
            </p:nvGraphicFramePr>
            <p:xfrm>
              <a:off x="838200" y="1690688"/>
              <a:ext cx="10515600" cy="4456807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515600">
                      <a:extLst>
                        <a:ext uri="{9D8B030D-6E8A-4147-A177-3AD203B41FA5}">
                          <a16:colId xmlns:a16="http://schemas.microsoft.com/office/drawing/2014/main" val="380390305"/>
                        </a:ext>
                      </a:extLst>
                    </a:gridCol>
                  </a:tblGrid>
                  <a:tr h="1592961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58" t="-382" r="-116" b="-18015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4662104"/>
                      </a:ext>
                    </a:extLst>
                  </a:tr>
                  <a:tr h="1431923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58" t="-111915" r="-116" b="-1008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27421474"/>
                      </a:ext>
                    </a:extLst>
                  </a:tr>
                  <a:tr h="1431923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58" t="-211915" r="-116" b="-8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6576871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7834CEF3-AC74-8BD3-1212-7E9F32383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Joong-Ho Shin, Soon-Man Kwon (2006). On the lobe profile design in a cycloid reducer using instant velocity center.  Mechanism and Machine Theory , 41,  596–616</a:t>
            </a:r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53C35AE-718B-6ADC-7E33-BBE1A16BC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pPr/>
              <a:t>18</a:t>
            </a:fld>
            <a:endParaRPr lang="zh-TW" altLang="en-US" dirty="0"/>
          </a:p>
        </p:txBody>
      </p:sp>
      <p:sp>
        <p:nvSpPr>
          <p:cNvPr id="7" name="標題 1">
            <a:extLst>
              <a:ext uri="{FF2B5EF4-FFF2-40B4-BE49-F238E27FC236}">
                <a16:creationId xmlns:a16="http://schemas.microsoft.com/office/drawing/2014/main" id="{1CA5A875-1911-C29B-62A9-EEAB0D152C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TW" altLang="en-US" dirty="0"/>
              <a:t>外擺線解析式</a:t>
            </a:r>
          </a:p>
        </p:txBody>
      </p:sp>
    </p:spTree>
    <p:extLst>
      <p:ext uri="{BB962C8B-B14F-4D97-AF65-F5344CB8AC3E}">
        <p14:creationId xmlns:p14="http://schemas.microsoft.com/office/powerpoint/2010/main" val="9104683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6" name="內容版面配置區 5">
                <a:extLst>
                  <a:ext uri="{FF2B5EF4-FFF2-40B4-BE49-F238E27FC236}">
                    <a16:creationId xmlns:a16="http://schemas.microsoft.com/office/drawing/2014/main" id="{4AE32E5B-D239-0869-A571-D0EE1698E014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440367511"/>
                  </p:ext>
                </p:extLst>
              </p:nvPr>
            </p:nvGraphicFramePr>
            <p:xfrm>
              <a:off x="537882" y="490887"/>
              <a:ext cx="11034167" cy="544432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696662">
                      <a:extLst>
                        <a:ext uri="{9D8B030D-6E8A-4147-A177-3AD203B41FA5}">
                          <a16:colId xmlns:a16="http://schemas.microsoft.com/office/drawing/2014/main" val="2775228642"/>
                        </a:ext>
                      </a:extLst>
                    </a:gridCol>
                    <a:gridCol w="2861456">
                      <a:extLst>
                        <a:ext uri="{9D8B030D-6E8A-4147-A177-3AD203B41FA5}">
                          <a16:colId xmlns:a16="http://schemas.microsoft.com/office/drawing/2014/main" val="4232455237"/>
                        </a:ext>
                      </a:extLst>
                    </a:gridCol>
                    <a:gridCol w="2531868">
                      <a:extLst>
                        <a:ext uri="{9D8B030D-6E8A-4147-A177-3AD203B41FA5}">
                          <a16:colId xmlns:a16="http://schemas.microsoft.com/office/drawing/2014/main" val="1271493402"/>
                        </a:ext>
                      </a:extLst>
                    </a:gridCol>
                    <a:gridCol w="2944181">
                      <a:extLst>
                        <a:ext uri="{9D8B030D-6E8A-4147-A177-3AD203B41FA5}">
                          <a16:colId xmlns:a16="http://schemas.microsoft.com/office/drawing/2014/main" val="221636425"/>
                        </a:ext>
                      </a:extLst>
                    </a:gridCol>
                  </a:tblGrid>
                  <a:tr h="702365">
                    <a:tc gridSpan="2">
                      <a:txBody>
                        <a:bodyPr/>
                        <a:lstStyle/>
                        <a:p>
                          <a:r>
                            <a:rPr lang="en-US" altLang="zh-TW" sz="2000" dirty="0">
                              <a:solidFill>
                                <a:schemeClr val="tx1"/>
                              </a:solidFill>
                            </a:rPr>
                            <a:t>Stationary ring gear type epicycloid reducer</a:t>
                          </a:r>
                          <a:endParaRPr lang="zh-TW" alt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TW" alt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en-US" altLang="zh-TW" sz="2000" dirty="0">
                              <a:solidFill>
                                <a:schemeClr val="tx1"/>
                              </a:solidFill>
                            </a:rPr>
                            <a:t>Stationary ring gear type hypocycloid reducer</a:t>
                          </a:r>
                          <a:endParaRPr lang="zh-TW" alt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TW" alt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545809335"/>
                      </a:ext>
                    </a:extLst>
                  </a:tr>
                  <a:tr h="702365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altLang="zh-TW" sz="2000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∅</m:t>
                              </m:r>
                              <m:r>
                                <a:rPr lang="en-US" altLang="zh-TW" sz="2000" b="0" i="0" kern="1200" baseline="-250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3</m:t>
                              </m:r>
                            </m:oMath>
                          </a14:m>
                          <a:r>
                            <a:rPr lang="en-US" altLang="zh-TW" sz="2000" dirty="0">
                              <a:solidFill>
                                <a:schemeClr val="tx1"/>
                              </a:solidFill>
                            </a:rPr>
                            <a:t>=</a:t>
                          </a:r>
                          <a:r>
                            <a:rPr lang="zh-TW" altLang="en-US" sz="20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TW" sz="2000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∅</m:t>
                              </m:r>
                            </m:oMath>
                          </a14:m>
                          <a:endParaRPr lang="zh-TW" alt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en-US" altLang="zh-TW" sz="2000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∅</m:t>
                                </m:r>
                                <m:r>
                                  <a:rPr lang="en-US" altLang="zh-TW" sz="2000" b="0" i="0" kern="1200" baseline="-250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2</m:t>
                                </m:r>
                                <m:r>
                                  <a:rPr lang="en-US" altLang="zh-TW" sz="2000" b="0" i="0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=(1−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TW" sz="2000" b="0" i="0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N</m:t>
                                </m:r>
                                <m:r>
                                  <a:rPr lang="en-US" altLang="zh-TW" sz="2000" b="0" i="0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)∅</m:t>
                                </m:r>
                              </m:oMath>
                            </m:oMathPara>
                          </a14:m>
                          <a:endParaRPr lang="zh-TW" altLang="en-US" sz="2000" baseline="-25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altLang="zh-TW" sz="2000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∅</m:t>
                              </m:r>
                              <m:r>
                                <a:rPr lang="en-US" altLang="zh-TW" sz="2000" b="0" i="0" kern="1200" baseline="-250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3</m:t>
                              </m:r>
                            </m:oMath>
                          </a14:m>
                          <a:r>
                            <a:rPr lang="en-US" altLang="zh-TW" sz="2000" dirty="0">
                              <a:solidFill>
                                <a:schemeClr val="tx1"/>
                              </a:solidFill>
                            </a:rPr>
                            <a:t>=</a:t>
                          </a:r>
                          <a:r>
                            <a:rPr lang="zh-TW" altLang="en-US" sz="20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TW" sz="2000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∅</m:t>
                              </m:r>
                            </m:oMath>
                          </a14:m>
                          <a:endParaRPr lang="zh-TW" altLang="en-US" sz="2000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endParaRPr lang="zh-TW" alt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2000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∅</m:t>
                                </m:r>
                                <m:r>
                                  <a:rPr lang="en-US" altLang="zh-TW" sz="2000" b="0" i="0" kern="1200" baseline="-250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2</m:t>
                                </m:r>
                                <m:r>
                                  <a:rPr lang="en-US" altLang="zh-TW" sz="2000" b="0" i="0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=−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TW" sz="2000" b="0" i="0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N</m:t>
                                </m:r>
                                <m:r>
                                  <a:rPr lang="en-US" altLang="zh-TW" sz="2000" b="0" i="0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∅</m:t>
                                </m:r>
                              </m:oMath>
                            </m:oMathPara>
                          </a14:m>
                          <a:endParaRPr lang="zh-TW" altLang="en-US" sz="2000" baseline="-25000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endParaRPr lang="zh-TW" alt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72037769"/>
                      </a:ext>
                    </a:extLst>
                  </a:tr>
                  <a:tr h="1175745">
                    <a:tc gridSpan="2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altLang="zh-TW" sz="2000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L</m:t>
                                </m:r>
                                <m:r>
                                  <a:rPr lang="en-US" altLang="zh-TW" sz="2000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 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zh-TW" altLang="zh-TW" sz="20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radPr>
                                  <m:deg/>
                                  <m:e>
                                    <m:sSup>
                                      <m:sSupPr>
                                        <m:ctrlPr>
                                          <a:rPr lang="zh-TW" altLang="zh-TW" sz="2000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TW" sz="20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R</m:t>
                                        </m:r>
                                      </m:e>
                                      <m:sup>
                                        <m:r>
                                          <a:rPr lang="en-US" altLang="zh-TW" sz="2000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US" altLang="zh-TW" sz="2000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lang="zh-TW" altLang="zh-TW" sz="2000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TW" sz="20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(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TW" sz="20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EN</m:t>
                                        </m:r>
                                        <m:r>
                                          <a:rPr lang="en-US" altLang="zh-TW" sz="20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)</m:t>
                                        </m:r>
                                      </m:e>
                                      <m:sup>
                                        <m:r>
                                          <a:rPr lang="en-US" altLang="zh-TW" sz="2000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US" altLang="zh-TW" sz="20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−</m:t>
                                    </m:r>
                                    <m:r>
                                      <a:rPr lang="en-US" altLang="zh-TW" sz="2000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zh-TW" sz="2000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REN</m:t>
                                    </m:r>
                                    <m:r>
                                      <a:rPr lang="zh-TW" altLang="zh-TW" sz="2000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×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zh-TW" sz="2000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cos</m:t>
                                    </m:r>
                                    <m:r>
                                      <a:rPr lang="en-US" altLang="zh-TW" sz="2000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((1</m:t>
                                    </m:r>
                                    <m:r>
                                      <a:rPr lang="en-US" altLang="zh-TW" sz="20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−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zh-TW" sz="2000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N</m:t>
                                    </m:r>
                                    <m:r>
                                      <a:rPr lang="en-US" altLang="zh-TW" sz="2000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)∅)</m:t>
                                    </m:r>
                                  </m:e>
                                </m:rad>
                                <m:r>
                                  <a:rPr lang="en-US" altLang="zh-TW" sz="2000" i="1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−</m:t>
                                </m:r>
                                <m:r>
                                  <a:rPr lang="en-US" altLang="zh-TW" sz="2000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TW" sz="2000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Rr</m:t>
                                </m:r>
                              </m:oMath>
                            </m:oMathPara>
                          </a14:m>
                          <a:endParaRPr lang="zh-TW" altLang="en-US" sz="2000" baseline="-250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altLang="zh-TW" sz="2000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L</m:t>
                                </m:r>
                                <m:r>
                                  <a:rPr lang="en-US" altLang="zh-TW" sz="2000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 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zh-TW" altLang="zh-TW" sz="20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radPr>
                                  <m:deg/>
                                  <m:e>
                                    <m:sSup>
                                      <m:sSupPr>
                                        <m:ctrlPr>
                                          <a:rPr lang="zh-TW" altLang="zh-TW" sz="2000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TW" sz="20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R</m:t>
                                        </m:r>
                                      </m:e>
                                      <m:sup>
                                        <m:r>
                                          <a:rPr lang="en-US" altLang="zh-TW" sz="2000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US" altLang="zh-TW" sz="2000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lang="zh-TW" altLang="zh-TW" sz="2000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TW" sz="20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(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TW" sz="20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EN</m:t>
                                        </m:r>
                                        <m:r>
                                          <a:rPr lang="en-US" altLang="zh-TW" sz="20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)</m:t>
                                        </m:r>
                                      </m:e>
                                      <m:sup>
                                        <m:r>
                                          <a:rPr lang="en-US" altLang="zh-TW" sz="2000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US" altLang="zh-TW" sz="20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−</m:t>
                                    </m:r>
                                    <m:r>
                                      <a:rPr lang="en-US" altLang="zh-TW" sz="2000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zh-TW" sz="2000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REN</m:t>
                                    </m:r>
                                    <m:r>
                                      <a:rPr lang="zh-TW" altLang="zh-TW" sz="2000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×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zh-TW" sz="2000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cos</m:t>
                                    </m:r>
                                    <m:r>
                                      <a:rPr lang="en-US" altLang="zh-TW" sz="2000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((1</m:t>
                                    </m:r>
                                    <m:r>
                                      <a:rPr lang="en-US" altLang="zh-TW" sz="2000" b="0" i="1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+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zh-TW" sz="2000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N</m:t>
                                    </m:r>
                                    <m:r>
                                      <a:rPr lang="en-US" altLang="zh-TW" sz="2000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)∅)</m:t>
                                    </m:r>
                                  </m:e>
                                </m:rad>
                                <m:r>
                                  <a:rPr lang="en-US" altLang="zh-TW" sz="2000" b="0" i="1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+</m:t>
                                </m:r>
                                <m:r>
                                  <a:rPr lang="en-US" altLang="zh-TW" sz="2000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TW" sz="2000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Rr</m:t>
                                </m:r>
                              </m:oMath>
                            </m:oMathPara>
                          </a14:m>
                          <a:endParaRPr lang="zh-TW" altLang="en-US" sz="2000" baseline="-25000" dirty="0"/>
                        </a:p>
                        <a:p>
                          <a:endParaRPr lang="zh-TW" altLang="en-US" sz="20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52376467"/>
                      </a:ext>
                    </a:extLst>
                  </a:tr>
                  <a:tr h="1431923">
                    <a:tc gridSpan="2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TW" altLang="zh-TW" sz="2000" i="1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sz="2000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C</m:t>
                                    </m:r>
                                  </m:e>
                                  <m:sub>
                                    <m:r>
                                      <a:rPr lang="en-US" altLang="zh-TW" sz="20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US" altLang="zh-TW" sz="2000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=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TW" sz="2000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Ecos</m:t>
                                </m:r>
                                <m:r>
                                  <a:rPr lang="en-US" altLang="zh-TW" sz="2000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(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TW" sz="2000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N</m:t>
                                </m:r>
                                <m:r>
                                  <a:rPr lang="en-US" altLang="zh-TW" sz="2000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∅)(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TW" sz="2000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N</m:t>
                                </m:r>
                                <m:r>
                                  <a:rPr lang="en-US" altLang="zh-TW" sz="2000" i="1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−</m:t>
                                </m:r>
                                <m:r>
                                  <a:rPr lang="en-US" altLang="zh-TW" sz="2000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1) +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TW" sz="2000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Lcos</m:t>
                                </m:r>
                                <m:r>
                                  <a:rPr lang="en-US" altLang="zh-TW" sz="2000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(∅ +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TW" sz="2000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ψ</m:t>
                                </m:r>
                                <m:r>
                                  <a:rPr lang="en-US" altLang="zh-TW" sz="2000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TW" altLang="zh-TW" sz="20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TW" altLang="zh-TW" sz="20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sz="2000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C</m:t>
                                    </m:r>
                                  </m:e>
                                  <m:sub>
                                    <m:r>
                                      <a:rPr lang="en-US" altLang="zh-TW" sz="20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𝑦</m:t>
                                    </m:r>
                                  </m:sub>
                                </m:sSub>
                                <m:r>
                                  <a:rPr lang="en-US" altLang="zh-TW" sz="2000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= </m:t>
                                </m:r>
                                <m:r>
                                  <a:rPr lang="en-US" altLang="zh-TW" sz="2000" i="1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−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TW" sz="2000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Esin</m:t>
                                </m:r>
                                <m:d>
                                  <m:dPr>
                                    <m:ctrlPr>
                                      <a:rPr lang="zh-TW" altLang="zh-TW" sz="20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sz="2000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N</m:t>
                                    </m:r>
                                    <m:r>
                                      <a:rPr lang="en-US" altLang="zh-TW" sz="2000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∅</m:t>
                                    </m:r>
                                  </m:e>
                                </m:d>
                                <m:d>
                                  <m:dPr>
                                    <m:ctrlPr>
                                      <a:rPr lang="zh-TW" altLang="zh-TW" sz="20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sz="2000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N</m:t>
                                    </m:r>
                                    <m:r>
                                      <a:rPr lang="en-US" altLang="zh-TW" sz="20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−</m:t>
                                    </m:r>
                                    <m:r>
                                      <a:rPr lang="en-US" altLang="zh-TW" sz="2000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</m:t>
                                    </m:r>
                                  </m:e>
                                </m:d>
                                <m:r>
                                  <a:rPr lang="en-US" altLang="zh-TW" sz="2000" i="1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−</m:t>
                                </m:r>
                                <m:r>
                                  <a:rPr lang="en-US" altLang="zh-TW" sz="2000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TW" sz="2000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Lsin</m:t>
                                </m:r>
                                <m:r>
                                  <a:rPr lang="en-US" altLang="zh-TW" sz="2000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(∅ +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TW" sz="2000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ψ</m:t>
                                </m:r>
                                <m:r>
                                  <a:rPr lang="en-US" altLang="zh-TW" sz="2000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TW" altLang="zh-TW" sz="20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endParaRPr lang="zh-TW" altLang="en-US" sz="20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TW" altLang="zh-TW" sz="2000" i="1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sz="2000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C</m:t>
                                    </m:r>
                                  </m:e>
                                  <m:sub>
                                    <m:r>
                                      <a:rPr lang="en-US" altLang="zh-TW" sz="20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US" altLang="zh-TW" sz="2000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=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TW" sz="2000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Ecos</m:t>
                                </m:r>
                                <m:r>
                                  <a:rPr lang="en-US" altLang="zh-TW" sz="2000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(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TW" sz="2000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N</m:t>
                                </m:r>
                                <m:r>
                                  <a:rPr lang="en-US" altLang="zh-TW" sz="2000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∅)(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TW" sz="2000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N</m:t>
                                </m:r>
                                <m:r>
                                  <a:rPr lang="en-US" altLang="zh-TW" sz="2000" b="0" i="1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+</m:t>
                                </m:r>
                                <m:r>
                                  <a:rPr lang="en-US" altLang="zh-TW" sz="2000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1) +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TW" sz="2000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Lcos</m:t>
                                </m:r>
                                <m:r>
                                  <a:rPr lang="en-US" altLang="zh-TW" sz="2000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(∅</m:t>
                                </m:r>
                                <m:r>
                                  <a:rPr lang="en-US" altLang="zh-TW" sz="2000" b="0" i="1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−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TW" sz="2000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ψ</m:t>
                                </m:r>
                                <m:r>
                                  <a:rPr lang="en-US" altLang="zh-TW" sz="2000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TW" altLang="zh-TW" sz="20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TW" altLang="zh-TW" sz="20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sz="2000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C</m:t>
                                    </m:r>
                                  </m:e>
                                  <m:sub>
                                    <m:r>
                                      <a:rPr lang="en-US" altLang="zh-TW" sz="20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𝑦</m:t>
                                    </m:r>
                                  </m:sub>
                                </m:sSub>
                                <m:r>
                                  <a:rPr lang="en-US" altLang="zh-TW" sz="2000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= </m:t>
                                </m:r>
                                <m:r>
                                  <a:rPr lang="en-US" altLang="zh-TW" sz="2000" i="1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−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TW" sz="2000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Esin</m:t>
                                </m:r>
                                <m:d>
                                  <m:dPr>
                                    <m:ctrlPr>
                                      <a:rPr lang="zh-TW" altLang="zh-TW" sz="20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sz="2000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N</m:t>
                                    </m:r>
                                    <m:r>
                                      <a:rPr lang="en-US" altLang="zh-TW" sz="2000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∅</m:t>
                                    </m:r>
                                  </m:e>
                                </m:d>
                                <m:d>
                                  <m:dPr>
                                    <m:ctrlPr>
                                      <a:rPr lang="zh-TW" altLang="zh-TW" sz="20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sz="2000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N</m:t>
                                    </m:r>
                                    <m:r>
                                      <a:rPr lang="en-US" altLang="zh-TW" sz="2000" b="0" i="1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+</m:t>
                                    </m:r>
                                    <m:r>
                                      <a:rPr lang="en-US" altLang="zh-TW" sz="2000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</m:t>
                                    </m:r>
                                  </m:e>
                                </m:d>
                                <m:r>
                                  <a:rPr lang="en-US" altLang="zh-TW" sz="2000" b="0" i="1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+</m:t>
                                </m:r>
                                <m:r>
                                  <a:rPr lang="en-US" altLang="zh-TW" sz="2000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TW" sz="2000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Lsin</m:t>
                                </m:r>
                                <m:r>
                                  <a:rPr lang="en-US" altLang="zh-TW" sz="2000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(∅ −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TW" sz="2000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ψ</m:t>
                                </m:r>
                                <m:r>
                                  <a:rPr lang="en-US" altLang="zh-TW" sz="2000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TW" altLang="zh-TW" sz="20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endParaRPr lang="zh-TW" altLang="en-US" sz="20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13088958"/>
                      </a:ext>
                    </a:extLst>
                  </a:tr>
                  <a:tr h="1431923">
                    <a:tc gridSpan="2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altLang="zh-TW" sz="2000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ψ</m:t>
                                </m:r>
                                <m:r>
                                  <a:rPr lang="en-US" altLang="zh-TW" sz="2000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 </m:t>
                                </m:r>
                                <m:func>
                                  <m:funcPr>
                                    <m:ctrlPr>
                                      <a:rPr lang="zh-TW" altLang="zh-TW" sz="20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funcPr>
                                  <m:fName>
                                    <m:sSup>
                                      <m:sSupPr>
                                        <m:ctrlPr>
                                          <a:rPr lang="zh-TW" altLang="zh-TW" sz="2000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TW" sz="20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tan</m:t>
                                        </m:r>
                                      </m:e>
                                      <m:sup>
                                        <m:r>
                                          <a:rPr lang="en-US" altLang="zh-TW" sz="2000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−</m:t>
                                        </m:r>
                                        <m:r>
                                          <a:rPr lang="en-US" altLang="zh-TW" sz="20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1</m:t>
                                        </m:r>
                                      </m:sup>
                                    </m:sSup>
                                  </m:fName>
                                  <m:e>
                                    <m:f>
                                      <m:fPr>
                                        <m:ctrlPr>
                                          <a:rPr lang="zh-TW" altLang="zh-TW" sz="2000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TW" sz="20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sin</m:t>
                                        </m:r>
                                        <m:r>
                                          <a:rPr lang="en-US" altLang="zh-TW" sz="20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((1</m:t>
                                        </m:r>
                                        <m:r>
                                          <a:rPr lang="en-US" altLang="zh-TW" sz="2000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−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TW" sz="20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N</m:t>
                                        </m:r>
                                        <m:r>
                                          <a:rPr lang="en-US" altLang="zh-TW" sz="20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)∅)</m:t>
                                        </m:r>
                                      </m:num>
                                      <m:den>
                                        <m:r>
                                          <a:rPr lang="en-US" altLang="zh-TW" sz="20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((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TW" sz="20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R</m:t>
                                        </m:r>
                                        <m:r>
                                          <a:rPr lang="en-US" altLang="zh-TW" sz="20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/(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TW" sz="20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EN</m:t>
                                        </m:r>
                                        <m:r>
                                          <a:rPr lang="en-US" altLang="zh-TW" sz="20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))</m:t>
                                        </m:r>
                                        <m:r>
                                          <a:rPr lang="en-US" altLang="zh-TW" sz="2000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−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TW" sz="20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cos</m:t>
                                        </m:r>
                                        <m:r>
                                          <a:rPr lang="en-US" altLang="zh-TW" sz="20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((1</m:t>
                                        </m:r>
                                        <m:r>
                                          <a:rPr lang="en-US" altLang="zh-TW" sz="2000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−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TW" sz="20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N</m:t>
                                        </m:r>
                                        <m:r>
                                          <a:rPr lang="en-US" altLang="zh-TW" sz="20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) ∅))</m:t>
                                        </m:r>
                                      </m:den>
                                    </m:f>
                                  </m:e>
                                </m:func>
                              </m:oMath>
                            </m:oMathPara>
                          </a14:m>
                          <a:endParaRPr lang="zh-TW" altLang="zh-TW" sz="2000" kern="1200" dirty="0">
                            <a:solidFill>
                              <a:schemeClr val="dk1"/>
                            </a:solidFill>
                            <a:effectLst/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  <a:p>
                          <a:endParaRPr lang="zh-TW" altLang="en-US" sz="2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altLang="zh-TW" sz="2000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ψ</m:t>
                                </m:r>
                                <m:r>
                                  <a:rPr lang="en-US" altLang="zh-TW" sz="2000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 </m:t>
                                </m:r>
                                <m:func>
                                  <m:funcPr>
                                    <m:ctrlPr>
                                      <a:rPr lang="zh-TW" altLang="zh-TW" sz="20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funcPr>
                                  <m:fName>
                                    <m:sSup>
                                      <m:sSupPr>
                                        <m:ctrlPr>
                                          <a:rPr lang="zh-TW" altLang="zh-TW" sz="2000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TW" sz="20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tan</m:t>
                                        </m:r>
                                      </m:e>
                                      <m:sup>
                                        <m:r>
                                          <a:rPr lang="en-US" altLang="zh-TW" sz="2000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−</m:t>
                                        </m:r>
                                        <m:r>
                                          <a:rPr lang="en-US" altLang="zh-TW" sz="20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1</m:t>
                                        </m:r>
                                      </m:sup>
                                    </m:sSup>
                                  </m:fName>
                                  <m:e>
                                    <m:f>
                                      <m:fPr>
                                        <m:ctrlPr>
                                          <a:rPr lang="zh-TW" altLang="zh-TW" sz="2000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altLang="zh-TW" sz="2000" b="0" i="1" kern="1200" smtClean="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−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TW" sz="20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sin</m:t>
                                        </m:r>
                                        <m:r>
                                          <a:rPr lang="en-US" altLang="zh-TW" sz="20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((1</m:t>
                                        </m:r>
                                        <m:r>
                                          <a:rPr lang="en-US" altLang="zh-TW" sz="2000" b="0" i="1" kern="1200" smtClean="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+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TW" sz="20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N</m:t>
                                        </m:r>
                                        <m:r>
                                          <a:rPr lang="en-US" altLang="zh-TW" sz="20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)∅)</m:t>
                                        </m:r>
                                      </m:num>
                                      <m:den>
                                        <m:r>
                                          <a:rPr lang="en-US" altLang="zh-TW" sz="20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((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TW" sz="20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R</m:t>
                                        </m:r>
                                        <m:r>
                                          <a:rPr lang="en-US" altLang="zh-TW" sz="20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/(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TW" sz="20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EN</m:t>
                                        </m:r>
                                        <m:r>
                                          <a:rPr lang="en-US" altLang="zh-TW" sz="20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))</m:t>
                                        </m:r>
                                        <m:r>
                                          <a:rPr lang="en-US" altLang="zh-TW" sz="2000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−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TW" sz="20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cos</m:t>
                                        </m:r>
                                        <m:r>
                                          <a:rPr lang="en-US" altLang="zh-TW" sz="20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((1</m:t>
                                        </m:r>
                                        <m:r>
                                          <a:rPr lang="en-US" altLang="zh-TW" sz="2000" b="0" i="1" kern="1200" smtClean="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+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TW" sz="20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N</m:t>
                                        </m:r>
                                        <m:r>
                                          <a:rPr lang="en-US" altLang="zh-TW" sz="20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) ∅))</m:t>
                                        </m:r>
                                      </m:den>
                                    </m:f>
                                  </m:e>
                                </m:func>
                              </m:oMath>
                            </m:oMathPara>
                          </a14:m>
                          <a:endParaRPr lang="zh-TW" altLang="zh-TW" sz="20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0697459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6" name="內容版面配置區 5">
                <a:extLst>
                  <a:ext uri="{FF2B5EF4-FFF2-40B4-BE49-F238E27FC236}">
                    <a16:creationId xmlns:a16="http://schemas.microsoft.com/office/drawing/2014/main" id="{4AE32E5B-D239-0869-A571-D0EE1698E014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440367511"/>
                  </p:ext>
                </p:extLst>
              </p:nvPr>
            </p:nvGraphicFramePr>
            <p:xfrm>
              <a:off x="537882" y="490887"/>
              <a:ext cx="11034167" cy="544432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696662">
                      <a:extLst>
                        <a:ext uri="{9D8B030D-6E8A-4147-A177-3AD203B41FA5}">
                          <a16:colId xmlns:a16="http://schemas.microsoft.com/office/drawing/2014/main" val="2775228642"/>
                        </a:ext>
                      </a:extLst>
                    </a:gridCol>
                    <a:gridCol w="2861456">
                      <a:extLst>
                        <a:ext uri="{9D8B030D-6E8A-4147-A177-3AD203B41FA5}">
                          <a16:colId xmlns:a16="http://schemas.microsoft.com/office/drawing/2014/main" val="4232455237"/>
                        </a:ext>
                      </a:extLst>
                    </a:gridCol>
                    <a:gridCol w="2531868">
                      <a:extLst>
                        <a:ext uri="{9D8B030D-6E8A-4147-A177-3AD203B41FA5}">
                          <a16:colId xmlns:a16="http://schemas.microsoft.com/office/drawing/2014/main" val="1271493402"/>
                        </a:ext>
                      </a:extLst>
                    </a:gridCol>
                    <a:gridCol w="2944181">
                      <a:extLst>
                        <a:ext uri="{9D8B030D-6E8A-4147-A177-3AD203B41FA5}">
                          <a16:colId xmlns:a16="http://schemas.microsoft.com/office/drawing/2014/main" val="221636425"/>
                        </a:ext>
                      </a:extLst>
                    </a:gridCol>
                  </a:tblGrid>
                  <a:tr h="702365">
                    <a:tc gridSpan="2">
                      <a:txBody>
                        <a:bodyPr/>
                        <a:lstStyle/>
                        <a:p>
                          <a:r>
                            <a:rPr lang="en-US" altLang="zh-TW" sz="2000" dirty="0">
                              <a:solidFill>
                                <a:schemeClr val="tx1"/>
                              </a:solidFill>
                            </a:rPr>
                            <a:t>Stationary ring gear type epicycloid reducer</a:t>
                          </a:r>
                          <a:endParaRPr lang="zh-TW" alt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TW" alt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en-US" altLang="zh-TW" sz="2000" dirty="0">
                              <a:solidFill>
                                <a:schemeClr val="tx1"/>
                              </a:solidFill>
                            </a:rPr>
                            <a:t>Stationary ring gear type hypocycloid reducer</a:t>
                          </a:r>
                          <a:endParaRPr lang="zh-TW" alt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TW" alt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545809335"/>
                      </a:ext>
                    </a:extLst>
                  </a:tr>
                  <a:tr h="702365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26" t="-103448" r="-309255" b="-5732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94670" t="-103448" r="-192111" b="-5732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19471" t="-103448" r="-116587" b="-5732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75155" t="-103448" r="-414" b="-57327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72037769"/>
                      </a:ext>
                    </a:extLst>
                  </a:tr>
                  <a:tr h="1175745">
                    <a:tc gridSpan="2"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10" t="-122280" r="-98794" b="-244560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1557" t="-122280" r="-222" b="-244560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52376467"/>
                      </a:ext>
                    </a:extLst>
                  </a:tr>
                  <a:tr h="1431923">
                    <a:tc gridSpan="2"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10" t="-182553" r="-98794" b="-100851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1557" t="-182553" r="-222" b="-100851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13088958"/>
                      </a:ext>
                    </a:extLst>
                  </a:tr>
                  <a:tr h="1431923">
                    <a:tc gridSpan="2"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10" t="-282553" r="-98794" b="-851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1557" t="-282553" r="-222" b="-851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069745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73BCE7D6-F6E0-93EB-9684-8B111A2CEB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199" y="6349475"/>
            <a:ext cx="10710797" cy="365125"/>
          </a:xfrm>
        </p:spPr>
        <p:txBody>
          <a:bodyPr/>
          <a:lstStyle/>
          <a:p>
            <a:r>
              <a:rPr lang="en-US" altLang="zh-TW" dirty="0" err="1"/>
              <a:t>Joong</a:t>
            </a:r>
            <a:r>
              <a:rPr lang="en-US" altLang="zh-TW" dirty="0"/>
              <a:t>-Ho Shin, Soon-Man Kwon (2006). On the lobe profile design in a cycloid reducer using instant velocity center.  Mechanism and Machine Theory , 41,  596–616</a:t>
            </a:r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6030EAF-76E1-2FE2-AA6B-64B608AF6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pPr/>
              <a:t>19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83697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232"/>
    </mc:Choice>
    <mc:Fallback xmlns="">
      <p:transition spd="slow" advTm="45232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A298369-7BA0-5720-4B55-2090DFDDD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研究目標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F8711BC-1BA8-5BD2-1611-82561BBCE7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擺線減速機誤差分析</a:t>
            </a:r>
            <a:endParaRPr lang="en-US" altLang="zh-TW" dirty="0"/>
          </a:p>
          <a:p>
            <a:r>
              <a:rPr lang="zh-TW" altLang="en-US" dirty="0"/>
              <a:t>求等校連桿簡化分析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10BB366-872F-A751-33E1-E9FA3B8F0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pPr/>
              <a:t>2</a:t>
            </a:fld>
            <a:endParaRPr lang="zh-TW" altLang="en-US" dirty="0"/>
          </a:p>
        </p:txBody>
      </p:sp>
      <p:pic>
        <p:nvPicPr>
          <p:cNvPr id="6" name="2023-10-11 03-31-14">
            <a:hlinkClick r:id="" action="ppaction://media"/>
            <a:extLst>
              <a:ext uri="{FF2B5EF4-FFF2-40B4-BE49-F238E27FC236}">
                <a16:creationId xmlns:a16="http://schemas.microsoft.com/office/drawing/2014/main" id="{F6B11FED-AA4F-08F7-F914-FBD6439C28A0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7683" end="5809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603750" y="1253331"/>
            <a:ext cx="580231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880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7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558E58C-A7C6-9C66-9F08-55963B964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曲率半徑</a:t>
            </a: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5D00138A-C20D-3710-6A3C-9FADC77C9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Joong-Ho Shin, Soon-Man Kwon (2006). On the lobe profile design in a cycloid reducer using instant velocity center.  Mechanism and Machine Theory , 41,  596–616</a:t>
            </a:r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3FFA8EA-68A4-AFA9-80FD-58AEF72978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pPr/>
              <a:t>20</a:t>
            </a:fld>
            <a:endParaRPr lang="zh-TW" altLang="en-US" dirty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37B61EC5-4984-A1B0-20B4-B4E6F5C95E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18"/>
          <a:stretch/>
        </p:blipFill>
        <p:spPr>
          <a:xfrm>
            <a:off x="838200" y="1690688"/>
            <a:ext cx="6735197" cy="4578931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732CB334-627B-89DC-D3C1-DB225AFF6E3F}"/>
              </a:ext>
            </a:extLst>
          </p:cNvPr>
          <p:cNvSpPr txBox="1"/>
          <p:nvPr/>
        </p:nvSpPr>
        <p:spPr>
          <a:xfrm>
            <a:off x="7534824" y="2136338"/>
            <a:ext cx="2993127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zh-TW" sz="3600" b="0" i="0" dirty="0">
                <a:effectLst/>
                <a:latin typeface="Menlo"/>
              </a:rPr>
              <a:t>N = 13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zh-TW" sz="3600" b="0" i="0" dirty="0">
                <a:effectLst/>
                <a:latin typeface="Menlo"/>
              </a:rPr>
              <a:t>R</a:t>
            </a:r>
            <a:r>
              <a:rPr lang="en-US" altLang="zh-TW" sz="3600" b="0" i="0" baseline="-25000" dirty="0">
                <a:effectLst/>
                <a:latin typeface="Menlo"/>
              </a:rPr>
              <a:t>r</a:t>
            </a:r>
            <a:r>
              <a:rPr lang="en-US" altLang="zh-TW" sz="3600" b="0" i="0" dirty="0">
                <a:effectLst/>
                <a:latin typeface="Menlo"/>
              </a:rPr>
              <a:t> = 9</a:t>
            </a:r>
            <a:r>
              <a:rPr lang="zh-TW" altLang="en-US" sz="3600" b="0" i="0" dirty="0">
                <a:effectLst/>
                <a:latin typeface="Menlo"/>
              </a:rPr>
              <a:t> </a:t>
            </a:r>
            <a:r>
              <a:rPr lang="en-US" altLang="zh-TW" sz="3600" b="0" i="0" dirty="0">
                <a:effectLst/>
                <a:latin typeface="Menlo"/>
              </a:rPr>
              <a:t>mm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zh-TW" sz="3600" b="0" i="0" dirty="0">
                <a:effectLst/>
                <a:latin typeface="Menlo"/>
              </a:rPr>
              <a:t>R = 120 mm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zh-TW" sz="3600" b="0" i="0" dirty="0">
                <a:effectLst/>
                <a:latin typeface="Menlo"/>
              </a:rPr>
              <a:t>E =8 mm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57733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600"/>
    </mc:Choice>
    <mc:Fallback xmlns="">
      <p:transition spd="slow" advTm="1160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C3B02BBD-1388-8F71-4F92-3FF2124FFAC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18"/>
          <a:stretch/>
        </p:blipFill>
        <p:spPr>
          <a:xfrm>
            <a:off x="5456803" y="1419116"/>
            <a:ext cx="6735197" cy="4578931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F0352F96-D610-7E4A-49FA-B568D0A54C2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33"/>
          <a:stretch/>
        </p:blipFill>
        <p:spPr>
          <a:xfrm>
            <a:off x="-359467" y="1524001"/>
            <a:ext cx="6553065" cy="4474046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B558E58C-A7C6-9C66-9F08-55963B964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曲率半徑</a:t>
            </a: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5D00138A-C20D-3710-6A3C-9FADC77C9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Joong-Ho Shin, Soon-Man Kwon (2006). On the lobe profile design in a cycloid reducer using instant velocity center.  Mechanism and Machine Theory , 41,  596–616</a:t>
            </a:r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3FFA8EA-68A4-AFA9-80FD-58AEF72978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pPr/>
              <a:t>21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76447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404"/>
    </mc:Choice>
    <mc:Fallback xmlns="">
      <p:transition spd="slow" advTm="18404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2023-10-11 03-31-14">
            <a:hlinkClick r:id="" action="ppaction://media"/>
            <a:extLst>
              <a:ext uri="{FF2B5EF4-FFF2-40B4-BE49-F238E27FC236}">
                <a16:creationId xmlns:a16="http://schemas.microsoft.com/office/drawing/2014/main" id="{DC565D50-C448-CD9F-7295-DCFDBC7E56B0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7683" end="5809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336520" y="1468679"/>
            <a:ext cx="5017280" cy="3762617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14C092D3-1F8C-D965-5234-9AFEF63D26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等效連桿</a:t>
            </a: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57B85063-78C0-3381-C458-DD2EB11BC6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 err="1"/>
              <a:t>Joong</a:t>
            </a:r>
            <a:r>
              <a:rPr lang="en-US" altLang="zh-TW" dirty="0"/>
              <a:t>-Ho Shin, Soon-Man Kwon (2006). On the lobe profile design in a cycloid reducer using instant velocity center.  Mechanism and Machine Theory , 41,  596–616</a:t>
            </a:r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E9EE34D-5874-8081-7511-A61E0F3DD5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pPr/>
              <a:t>22</a:t>
            </a:fld>
            <a:endParaRPr lang="zh-TW" altLang="en-US" dirty="0"/>
          </a:p>
        </p:txBody>
      </p:sp>
      <p:pic>
        <p:nvPicPr>
          <p:cNvPr id="17" name="內容版面配置區 16">
            <a:extLst>
              <a:ext uri="{FF2B5EF4-FFF2-40B4-BE49-F238E27FC236}">
                <a16:creationId xmlns:a16="http://schemas.microsoft.com/office/drawing/2014/main" id="{15DBAE72-3CD4-1BF6-6EF5-4B6FB4C09F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227" b="9895"/>
          <a:stretch/>
        </p:blipFill>
        <p:spPr>
          <a:xfrm>
            <a:off x="294861" y="1626703"/>
            <a:ext cx="6594763" cy="3604593"/>
          </a:xfrm>
        </p:spPr>
      </p:pic>
    </p:spTree>
    <p:extLst>
      <p:ext uri="{BB962C8B-B14F-4D97-AF65-F5344CB8AC3E}">
        <p14:creationId xmlns:p14="http://schemas.microsoft.com/office/powerpoint/2010/main" val="2454420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74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558E58C-A7C6-9C66-9F08-55963B964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曲率半徑</a:t>
            </a: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5D00138A-C20D-3710-6A3C-9FADC77C9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Joong-Ho Shin, Soon-Man Kwon (2006). On the lobe profile design in a cycloid reducer using instant velocity center.  Mechanism and Machine Theory , 41,  596–616</a:t>
            </a:r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3FFA8EA-68A4-AFA9-80FD-58AEF72978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pPr/>
              <a:t>23</a:t>
            </a:fld>
            <a:endParaRPr lang="zh-TW" altLang="en-US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C559F0F6-49FF-A291-37A4-1D2C0141F46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40"/>
          <a:stretch/>
        </p:blipFill>
        <p:spPr>
          <a:xfrm>
            <a:off x="667105" y="1509113"/>
            <a:ext cx="6867719" cy="4719410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97ADA7C5-739D-7429-9C55-B249EC448DAE}"/>
              </a:ext>
            </a:extLst>
          </p:cNvPr>
          <p:cNvSpPr txBox="1"/>
          <p:nvPr/>
        </p:nvSpPr>
        <p:spPr>
          <a:xfrm>
            <a:off x="7534824" y="2136338"/>
            <a:ext cx="2993127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zh-TW" sz="3600" b="0" i="0" dirty="0">
                <a:effectLst/>
                <a:latin typeface="Menlo"/>
              </a:rPr>
              <a:t>N = 13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zh-TW" sz="3600" b="0" i="0" dirty="0">
                <a:effectLst/>
                <a:latin typeface="Menlo"/>
              </a:rPr>
              <a:t>R</a:t>
            </a:r>
            <a:r>
              <a:rPr lang="en-US" altLang="zh-TW" sz="3600" b="0" i="0" baseline="-25000" dirty="0">
                <a:effectLst/>
                <a:latin typeface="Menlo"/>
              </a:rPr>
              <a:t>r</a:t>
            </a:r>
            <a:r>
              <a:rPr lang="en-US" altLang="zh-TW" sz="3600" b="0" i="0" dirty="0">
                <a:effectLst/>
                <a:latin typeface="Menlo"/>
              </a:rPr>
              <a:t> = 9</a:t>
            </a:r>
            <a:r>
              <a:rPr lang="zh-TW" altLang="en-US" sz="3600" b="0" i="0" dirty="0">
                <a:effectLst/>
                <a:latin typeface="Menlo"/>
              </a:rPr>
              <a:t> </a:t>
            </a:r>
            <a:r>
              <a:rPr lang="en-US" altLang="zh-TW" sz="3600" b="0" i="0" dirty="0">
                <a:effectLst/>
                <a:latin typeface="Menlo"/>
              </a:rPr>
              <a:t>mm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zh-TW" sz="3600" b="0" i="0" dirty="0">
                <a:effectLst/>
                <a:latin typeface="Menlo"/>
              </a:rPr>
              <a:t>R = 120 mm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zh-TW" sz="3600" b="0" i="0" dirty="0">
                <a:effectLst/>
                <a:latin typeface="Menlo"/>
              </a:rPr>
              <a:t>E =8 mm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64981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404"/>
    </mc:Choice>
    <mc:Fallback xmlns="">
      <p:transition spd="slow" advTm="18404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855E5390-1887-B6F1-864D-7A996A9D86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57"/>
          <a:stretch/>
        </p:blipFill>
        <p:spPr>
          <a:xfrm>
            <a:off x="200416" y="1413374"/>
            <a:ext cx="6799161" cy="4656123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563ACC5C-1F46-3972-3F5D-2485346EFC4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40"/>
          <a:stretch/>
        </p:blipFill>
        <p:spPr>
          <a:xfrm>
            <a:off x="5789653" y="1350087"/>
            <a:ext cx="6867719" cy="471941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B558E58C-A7C6-9C66-9F08-55963B964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曲率半徑</a:t>
            </a: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5D00138A-C20D-3710-6A3C-9FADC77C9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Joong-Ho Shin, Soon-Man Kwon (2006). On the lobe profile design in a cycloid reducer using instant velocity center.  Mechanism and Machine Theory , 41,  596–616</a:t>
            </a:r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3FFA8EA-68A4-AFA9-80FD-58AEF72978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pPr/>
              <a:t>24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05231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404"/>
    </mc:Choice>
    <mc:Fallback xmlns="">
      <p:transition spd="slow" advTm="18404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2023-10-31 12-20-55">
            <a:hlinkClick r:id="" action="ppaction://media"/>
            <a:extLst>
              <a:ext uri="{FF2B5EF4-FFF2-40B4-BE49-F238E27FC236}">
                <a16:creationId xmlns:a16="http://schemas.microsoft.com/office/drawing/2014/main" id="{F19482D1-3973-7D86-DF9B-2A944320FC5E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306" end="5203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854306" y="875505"/>
            <a:ext cx="7287290" cy="5464969"/>
          </a:xfrm>
          <a:prstGeom prst="rect">
            <a:avLst/>
          </a:prstGeom>
        </p:spPr>
      </p:pic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9245E03B-46A5-06B0-456E-54AEB7C296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Joong-Ho Shin, Soon-Man Kwon (2006). On the lobe profile design in a cycloid reducer using instant velocity center.  Mechanism and Machine Theory , 41,  596–616</a:t>
            </a:r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A1C3794-792D-0DDB-312C-7A1831AD1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pPr/>
              <a:t>25</a:t>
            </a:fld>
            <a:endParaRPr lang="zh-TW" altLang="en-US" dirty="0"/>
          </a:p>
        </p:txBody>
      </p:sp>
      <p:sp>
        <p:nvSpPr>
          <p:cNvPr id="10" name="標題 1">
            <a:extLst>
              <a:ext uri="{FF2B5EF4-FFF2-40B4-BE49-F238E27FC236}">
                <a16:creationId xmlns:a16="http://schemas.microsoft.com/office/drawing/2014/main" id="{8CC69A4F-D10F-0717-05F0-42F426069B9A}"/>
              </a:ext>
            </a:extLst>
          </p:cNvPr>
          <p:cNvSpPr txBox="1">
            <a:spLocks/>
          </p:cNvSpPr>
          <p:nvPr/>
        </p:nvSpPr>
        <p:spPr>
          <a:xfrm>
            <a:off x="935798" y="21272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dirty="0"/>
              <a:t>等效連桿</a:t>
            </a:r>
          </a:p>
        </p:txBody>
      </p:sp>
      <p:pic>
        <p:nvPicPr>
          <p:cNvPr id="20" name="內容版面配置區 19">
            <a:extLst>
              <a:ext uri="{FF2B5EF4-FFF2-40B4-BE49-F238E27FC236}">
                <a16:creationId xmlns:a16="http://schemas.microsoft.com/office/drawing/2014/main" id="{38E3FE2C-4E23-628C-6893-2505DAFA7E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19" t="5000" r="12485"/>
          <a:stretch/>
        </p:blipFill>
        <p:spPr>
          <a:xfrm>
            <a:off x="587106" y="1476725"/>
            <a:ext cx="5512904" cy="4879624"/>
          </a:xfrm>
        </p:spPr>
      </p:pic>
    </p:spTree>
    <p:extLst>
      <p:ext uri="{BB962C8B-B14F-4D97-AF65-F5344CB8AC3E}">
        <p14:creationId xmlns:p14="http://schemas.microsoft.com/office/powerpoint/2010/main" val="2164490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957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96E2C5E-78A3-43D3-5A2B-9DFDC9CA5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位移方程式</a:t>
            </a: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A2C34D32-E7F1-5CF2-5093-78C9BEBB93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Joong-Ho Shin, Soon-Man Kwon (2006). On the lobe profile design in a cycloid reducer using instant velocity center.  Mechanism and Machine Theory , 41,  596–616</a:t>
            </a:r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DADB9F8-7B7E-F508-9805-AAF165C1D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pPr/>
              <a:t>26</a:t>
            </a:fld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23049EF0-BADC-69E6-6BDE-8FB7F10E7D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4668" y="1413646"/>
            <a:ext cx="7597860" cy="5125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405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23049EF0-BADC-69E6-6BDE-8FB7F10E7D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078" y="1649223"/>
            <a:ext cx="4577206" cy="3087632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396E2C5E-78A3-43D3-5A2B-9DFDC9CA5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位移方程式</a:t>
            </a: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A2C34D32-E7F1-5CF2-5093-78C9BEBB93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Joong-Ho Shin, Soon-Man Kwon (2006). On the lobe profile design in a cycloid reducer using instant velocity center.  Mechanism and Machine Theory , 41,  596–616</a:t>
            </a:r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DADB9F8-7B7E-F508-9805-AAF165C1D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pPr/>
              <a:t>27</a:t>
            </a:fld>
            <a:endParaRPr lang="zh-TW" altLang="en-US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9D1E541F-0970-701E-EEB2-3DC07A5FB59C}"/>
              </a:ext>
            </a:extLst>
          </p:cNvPr>
          <p:cNvSpPr txBox="1"/>
          <p:nvPr/>
        </p:nvSpPr>
        <p:spPr>
          <a:xfrm>
            <a:off x="6038024" y="1903947"/>
            <a:ext cx="3869970" cy="18466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A(a</a:t>
            </a:r>
            <a:r>
              <a:rPr lang="en-US" altLang="zh-TW" sz="3200" kern="100" baseline="-250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2</a:t>
            </a:r>
            <a:r>
              <a:rPr lang="en-US" altLang="zh-TW" sz="32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cosϕ, a</a:t>
            </a:r>
            <a:r>
              <a:rPr lang="en-US" altLang="zh-TW" sz="3200" kern="100" baseline="-250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2</a:t>
            </a:r>
            <a:r>
              <a:rPr lang="en-US" altLang="zh-TW" sz="32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sinϕ)</a:t>
            </a:r>
          </a:p>
          <a:p>
            <a:endParaRPr lang="zh-TW" altLang="zh-TW" sz="32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r>
              <a:rPr lang="en-US" altLang="zh-TW" sz="32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B(a­</a:t>
            </a:r>
            <a:r>
              <a:rPr lang="en-US" altLang="zh-TW" sz="3200" kern="100" baseline="-250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1</a:t>
            </a:r>
            <a:r>
              <a:rPr lang="en-US" altLang="zh-TW" sz="32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+ a</a:t>
            </a:r>
            <a:r>
              <a:rPr lang="en-US" altLang="zh-TW" sz="3200" kern="100" baseline="-250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4</a:t>
            </a:r>
            <a:r>
              <a:rPr lang="en-US" altLang="zh-TW" sz="32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cosψ, a</a:t>
            </a:r>
            <a:r>
              <a:rPr lang="en-US" altLang="zh-TW" sz="3200" kern="100" baseline="-250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4</a:t>
            </a:r>
            <a:r>
              <a:rPr lang="en-US" altLang="zh-TW" sz="32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sinψ)</a:t>
            </a:r>
            <a:endParaRPr lang="zh-TW" altLang="zh-TW" sz="32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endParaRPr lang="zh-TW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F9DA8952-540D-81A0-EA5D-6456C22A5C42}"/>
              </a:ext>
            </a:extLst>
          </p:cNvPr>
          <p:cNvSpPr txBox="1"/>
          <p:nvPr/>
        </p:nvSpPr>
        <p:spPr>
          <a:xfrm>
            <a:off x="1918785" y="5108842"/>
            <a:ext cx="823847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(a</a:t>
            </a:r>
            <a:r>
              <a:rPr lang="en-US" altLang="zh-TW" sz="3200" kern="100" baseline="-250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1 </a:t>
            </a:r>
            <a:r>
              <a:rPr lang="en-US" altLang="zh-TW" sz="32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+ a</a:t>
            </a:r>
            <a:r>
              <a:rPr lang="en-US" altLang="zh-TW" sz="3200" kern="100" baseline="-250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4</a:t>
            </a:r>
            <a:r>
              <a:rPr lang="en-US" altLang="zh-TW" sz="32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cosψ</a:t>
            </a:r>
            <a:r>
              <a:rPr lang="zh-TW" altLang="en-US" sz="32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32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zh-TW" altLang="en-US" sz="32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32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TW" sz="3200" kern="1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TW" sz="32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cosϕ)</a:t>
            </a:r>
            <a:r>
              <a:rPr lang="en-US" altLang="zh-TW" sz="3200" kern="100" baseline="300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2</a:t>
            </a:r>
            <a:r>
              <a:rPr lang="en-US" altLang="zh-TW" sz="32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+ (a</a:t>
            </a:r>
            <a:r>
              <a:rPr lang="en-US" altLang="zh-TW" sz="3200" kern="100" baseline="-250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4</a:t>
            </a:r>
            <a:r>
              <a:rPr lang="en-US" altLang="zh-TW" sz="32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sinψ</a:t>
            </a:r>
            <a:r>
              <a:rPr lang="zh-TW" altLang="en-US" sz="32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32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zh-TW" altLang="en-US" sz="32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32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TW" sz="3200" kern="1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TW" sz="32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sinϕ)</a:t>
            </a:r>
            <a:r>
              <a:rPr lang="en-US" altLang="zh-TW" sz="3200" kern="100" baseline="300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2 </a:t>
            </a:r>
            <a:r>
              <a:rPr lang="en-US" altLang="zh-TW" sz="32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= a</a:t>
            </a:r>
            <a:r>
              <a:rPr lang="en-US" altLang="zh-TW" sz="3200" kern="100" baseline="-250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3</a:t>
            </a:r>
            <a:r>
              <a:rPr lang="en-US" altLang="zh-TW" sz="3200" kern="100" baseline="300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2</a:t>
            </a:r>
            <a:endParaRPr lang="zh-TW" altLang="zh-TW" sz="3200" kern="100" dirty="0">
              <a:effectLst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074184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DF5684A-639B-1107-ED6E-52DAA2233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未來目標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2F7F5FE-4F01-A145-0FB7-781369B2AF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2B04CB1-820D-9E7C-C432-72B20D7CF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pPr/>
              <a:t>28</a:t>
            </a:fld>
            <a:endParaRPr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94C60693-0045-A06A-74C7-3759B6BCE3C8}"/>
              </a:ext>
            </a:extLst>
          </p:cNvPr>
          <p:cNvSpPr txBox="1"/>
          <p:nvPr/>
        </p:nvSpPr>
        <p:spPr>
          <a:xfrm>
            <a:off x="838200" y="1704930"/>
            <a:ext cx="478207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400" dirty="0"/>
              <a:t>轉換角</a:t>
            </a:r>
            <a:endParaRPr lang="en-US" altLang="zh-TW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400" dirty="0"/>
              <a:t>將等效連桿參數代入位移方程式</a:t>
            </a:r>
            <a:endParaRPr lang="en-US" altLang="zh-TW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400" dirty="0"/>
              <a:t>做各接觸點誤差分析</a:t>
            </a:r>
          </a:p>
        </p:txBody>
      </p:sp>
    </p:spTree>
    <p:extLst>
      <p:ext uri="{BB962C8B-B14F-4D97-AF65-F5344CB8AC3E}">
        <p14:creationId xmlns:p14="http://schemas.microsoft.com/office/powerpoint/2010/main" val="407024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942"/>
    </mc:Choice>
    <mc:Fallback xmlns="">
      <p:transition spd="slow" advTm="15942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8EBEAC2-2577-B481-E776-0C27CC566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大綱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2E56331-8724-2164-369F-E4508207A9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新擺線輪輪廓解析式</a:t>
            </a:r>
            <a:endParaRPr lang="en-US" altLang="zh-TW" dirty="0"/>
          </a:p>
          <a:p>
            <a:r>
              <a:rPr lang="zh-TW" altLang="en-US" dirty="0"/>
              <a:t>等效連桿</a:t>
            </a:r>
            <a:r>
              <a:rPr lang="en-US" altLang="zh-TW" dirty="0"/>
              <a:t>&amp;</a:t>
            </a:r>
            <a:r>
              <a:rPr lang="zh-TW" altLang="en-US" dirty="0"/>
              <a:t>曲率半徑</a:t>
            </a:r>
            <a:endParaRPr lang="en-US" altLang="zh-TW" dirty="0"/>
          </a:p>
          <a:p>
            <a:r>
              <a:rPr lang="zh-TW" altLang="en-US" dirty="0"/>
              <a:t>位移方程式</a:t>
            </a:r>
            <a:endParaRPr lang="en-US" altLang="zh-TW" dirty="0"/>
          </a:p>
          <a:p>
            <a:r>
              <a:rPr lang="zh-TW" altLang="en-US" dirty="0"/>
              <a:t>未來目標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FDF8FBE-4D53-3D44-6154-FF2961176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pPr/>
              <a:t>3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42542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588"/>
    </mc:Choice>
    <mc:Fallback xmlns="">
      <p:transition spd="slow" advTm="12588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2F2962-BF78-1F49-4691-4CA01CE20F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新輪廓解析式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7E86103-6E31-02B4-F1D9-E731A19C29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原外擺線解析式 </a:t>
            </a: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163149D1-F94D-D311-88DC-B7ADCB6FA2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Joong-Ho Shin, Soon-Man Kwon (2006). On the lobe profile design in a cycloid reducer using instant velocity center.  Mechanism and Machine Theory , 41,  596–616</a:t>
            </a:r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8D5BBE9-E919-6B7F-330A-BEDEB36E6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pPr/>
              <a:t>4</a:t>
            </a:fld>
            <a:endParaRPr lang="zh-TW" altLang="en-US" dirty="0"/>
          </a:p>
        </p:txBody>
      </p:sp>
      <p:pic>
        <p:nvPicPr>
          <p:cNvPr id="6" name="內容版面配置區 10">
            <a:extLst>
              <a:ext uri="{FF2B5EF4-FFF2-40B4-BE49-F238E27FC236}">
                <a16:creationId xmlns:a16="http://schemas.microsoft.com/office/drawing/2014/main" id="{658E1B63-F03D-9DFD-72F6-80202D0438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5346" y="4184036"/>
            <a:ext cx="9001307" cy="1136763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0F6E036F-D668-E86E-7E1F-3DB4CC6160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5939" y="2570865"/>
            <a:ext cx="8215318" cy="1478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7147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圖片 11">
            <a:extLst>
              <a:ext uri="{FF2B5EF4-FFF2-40B4-BE49-F238E27FC236}">
                <a16:creationId xmlns:a16="http://schemas.microsoft.com/office/drawing/2014/main" id="{7ADED95E-BA33-4958-48B7-36613B8B7E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40233"/>
            <a:ext cx="7149019" cy="4895524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B2CADDE1-74F5-8EB9-0436-8F03BE2A3E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外擺線解析式</a:t>
            </a: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FFF7D0F9-DDCB-1ED6-320C-91FC9AE84A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 err="1"/>
              <a:t>Joong</a:t>
            </a:r>
            <a:r>
              <a:rPr lang="en-US" altLang="zh-TW" dirty="0"/>
              <a:t>-Ho Shin, Soon-Man Kwon (2006). On the lobe profile design in a cycloid reducer using instant velocity center.  Mechanism and Machine Theory , 41,  596–616</a:t>
            </a:r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CE38973-FA71-9795-4B2E-EB29074E9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pPr/>
              <a:t>5</a:t>
            </a:fld>
            <a:endParaRPr lang="zh-TW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內容版面配置區 6">
                <a:extLst>
                  <a:ext uri="{FF2B5EF4-FFF2-40B4-BE49-F238E27FC236}">
                    <a16:creationId xmlns:a16="http://schemas.microsoft.com/office/drawing/2014/main" id="{D7A86AF4-CAD8-EE1A-9FF1-AAD51D1CAC3C}"/>
                  </a:ext>
                </a:extLst>
              </p:cNvPr>
              <p:cNvSpPr txBox="1">
                <a:spLocks noGrp="1"/>
              </p:cNvSpPr>
              <p:nvPr>
                <p:ph idx="1"/>
              </p:nvPr>
            </p:nvSpPr>
            <p:spPr>
              <a:xfrm>
                <a:off x="6928176" y="1351722"/>
                <a:ext cx="5107140" cy="447837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zh-TW" altLang="zh-TW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新細明體" panose="02020500000000000000" pitchFamily="18" charset="-120"/>
                          </a:rPr>
                        </m:ctrlPr>
                      </m:accPr>
                      <m:e>
                        <m:r>
                          <a:rPr lang="en-US" altLang="zh-TW" i="1" kern="0"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新細明體" panose="02020500000000000000" pitchFamily="18" charset="-120"/>
                          </a:rPr>
                          <m:t>𝐼𝐶</m:t>
                        </m:r>
                        <m:r>
                          <a:rPr lang="en-US" altLang="zh-TW" i="1" kern="0" baseline="-25000"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新細明體" panose="02020500000000000000" pitchFamily="18" charset="-120"/>
                          </a:rPr>
                          <m:t>23</m:t>
                        </m:r>
                        <m:r>
                          <a:rPr lang="en-US" altLang="zh-TW" i="1" kern="0"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新細明體" panose="02020500000000000000" pitchFamily="18" charset="-120"/>
                          </a:rPr>
                          <m:t>𝐼𝐶</m:t>
                        </m:r>
                        <m:r>
                          <a:rPr lang="en-US" altLang="zh-TW" i="1" kern="0" baseline="-25000"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新細明體" panose="02020500000000000000" pitchFamily="18" charset="-120"/>
                          </a:rPr>
                          <m:t>13</m:t>
                        </m:r>
                      </m:e>
                    </m:acc>
                    <m:r>
                      <a:rPr lang="en-US" altLang="zh-TW" i="1" kern="0">
                        <a:latin typeface="Cambria Math" panose="02040503050406030204" pitchFamily="18" charset="0"/>
                        <a:ea typeface="新細明體" panose="02020500000000000000" pitchFamily="18" charset="-120"/>
                        <a:cs typeface="新細明體" panose="02020500000000000000" pitchFamily="18" charset="-120"/>
                      </a:rPr>
                      <m:t>+</m:t>
                    </m:r>
                    <m:acc>
                      <m:accPr>
                        <m:chr m:val="⃗"/>
                        <m:ctrlPr>
                          <a:rPr lang="zh-TW" altLang="zh-TW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新細明體" panose="02020500000000000000" pitchFamily="18" charset="-120"/>
                          </a:rPr>
                        </m:ctrlPr>
                      </m:accPr>
                      <m:e>
                        <m:r>
                          <a:rPr lang="en-US" altLang="zh-TW" i="1" kern="0"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新細明體" panose="02020500000000000000" pitchFamily="18" charset="-120"/>
                          </a:rPr>
                          <m:t>𝐼𝐶</m:t>
                        </m:r>
                        <m:r>
                          <a:rPr lang="en-US" altLang="zh-TW" i="1" kern="0" baseline="-25000"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新細明體" panose="02020500000000000000" pitchFamily="18" charset="-120"/>
                          </a:rPr>
                          <m:t>13</m:t>
                        </m:r>
                        <m:r>
                          <a:rPr lang="en-US" altLang="zh-TW" i="1" kern="0"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新細明體" panose="02020500000000000000" pitchFamily="18" charset="-120"/>
                          </a:rPr>
                          <m:t>𝑂</m:t>
                        </m:r>
                        <m:r>
                          <a:rPr lang="en-US" altLang="zh-TW" i="1" kern="0" baseline="-25000">
                            <a:latin typeface="Cambria Math" panose="02040503050406030204" pitchFamily="18" charset="0"/>
                            <a:cs typeface="新細明體" panose="02020500000000000000" pitchFamily="18" charset="-120"/>
                          </a:rPr>
                          <m:t>𝑟</m:t>
                        </m:r>
                      </m:e>
                    </m:acc>
                    <m:r>
                      <a:rPr lang="en-US" altLang="zh-TW" b="0" i="1" kern="0" smtClean="0">
                        <a:latin typeface="Cambria Math" panose="02040503050406030204" pitchFamily="18" charset="0"/>
                        <a:cs typeface="新細明體" panose="02020500000000000000" pitchFamily="18" charset="-120"/>
                      </a:rPr>
                      <m:t>−</m:t>
                    </m:r>
                    <m:acc>
                      <m:accPr>
                        <m:chr m:val="⃗"/>
                        <m:ctrlPr>
                          <a:rPr lang="zh-TW" altLang="zh-TW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新細明體" panose="02020500000000000000" pitchFamily="18" charset="-120"/>
                          </a:rPr>
                        </m:ctrlPr>
                      </m:accPr>
                      <m:e>
                        <m:r>
                          <a:rPr lang="en-US" altLang="zh-TW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新細明體" panose="02020500000000000000" pitchFamily="18" charset="-120"/>
                          </a:rPr>
                          <m:t>𝐶</m:t>
                        </m:r>
                        <m:r>
                          <a:rPr lang="en-US" altLang="zh-TW" i="1" kern="0"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新細明體" panose="02020500000000000000" pitchFamily="18" charset="-120"/>
                          </a:rPr>
                          <m:t>𝑂</m:t>
                        </m:r>
                        <m:r>
                          <a:rPr lang="en-US" altLang="zh-TW" i="1" kern="0" baseline="-25000"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新細明體" panose="02020500000000000000" pitchFamily="18" charset="-120"/>
                          </a:rPr>
                          <m:t>𝑟</m:t>
                        </m:r>
                      </m:e>
                    </m:acc>
                  </m:oMath>
                </a14:m>
                <a:endParaRPr lang="en-US" altLang="zh-TW" kern="100" dirty="0"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  <a:p>
                <a:endParaRPr lang="zh-TW" altLang="zh-TW" kern="100" dirty="0"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zh-TW" altLang="zh-TW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新細明體" panose="02020500000000000000" pitchFamily="18" charset="-120"/>
                          </a:rPr>
                        </m:ctrlPr>
                      </m:accPr>
                      <m:e>
                        <m:r>
                          <a:rPr lang="en-US" altLang="zh-TW" i="1" kern="0"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新細明體" panose="02020500000000000000" pitchFamily="18" charset="-120"/>
                          </a:rPr>
                          <m:t>𝐼𝐶</m:t>
                        </m:r>
                        <m:r>
                          <a:rPr lang="en-US" altLang="zh-TW" i="1" kern="0" baseline="-25000"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新細明體" panose="02020500000000000000" pitchFamily="18" charset="-120"/>
                          </a:rPr>
                          <m:t>23</m:t>
                        </m:r>
                        <m:r>
                          <a:rPr lang="en-US" altLang="zh-TW" i="1" kern="0"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新細明體" panose="02020500000000000000" pitchFamily="18" charset="-120"/>
                          </a:rPr>
                          <m:t>𝐼𝐶</m:t>
                        </m:r>
                        <m:r>
                          <a:rPr lang="en-US" altLang="zh-TW" i="1" kern="0" baseline="-25000"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新細明體" panose="02020500000000000000" pitchFamily="18" charset="-120"/>
                          </a:rPr>
                          <m:t>13</m:t>
                        </m:r>
                      </m:e>
                    </m:acc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/>
                  <a:t>=</a:t>
                </a:r>
                <a:r>
                  <a:rPr lang="zh-TW" altLang="en-US" dirty="0"/>
                  <a:t> </a:t>
                </a:r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 – E</a:t>
                </a:r>
              </a:p>
              <a:p>
                <a:endParaRPr lang="en-US" altLang="zh-TW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zh-TW" altLang="zh-TW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新細明體" panose="02020500000000000000" pitchFamily="18" charset="-120"/>
                          </a:rPr>
                        </m:ctrlPr>
                      </m:accPr>
                      <m:e>
                        <m:r>
                          <a:rPr lang="en-US" altLang="zh-TW" i="1" kern="0"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新細明體" panose="02020500000000000000" pitchFamily="18" charset="-120"/>
                          </a:rPr>
                          <m:t>𝐼𝐶</m:t>
                        </m:r>
                        <m:r>
                          <a:rPr lang="en-US" altLang="zh-TW" i="1" kern="0" baseline="-25000"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新細明體" panose="02020500000000000000" pitchFamily="18" charset="-120"/>
                          </a:rPr>
                          <m:t>13</m:t>
                        </m:r>
                        <m:r>
                          <a:rPr lang="en-US" altLang="zh-TW" i="1" kern="0"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新細明體" panose="02020500000000000000" pitchFamily="18" charset="-120"/>
                          </a:rPr>
                          <m:t>𝑂</m:t>
                        </m:r>
                        <m:r>
                          <m:rPr>
                            <m:sty m:val="p"/>
                          </m:rPr>
                          <a:rPr lang="en-US" altLang="zh-TW" i="1" kern="0" baseline="-25000">
                            <a:latin typeface="Cambria Math" panose="02040503050406030204" pitchFamily="18" charset="0"/>
                            <a:cs typeface="新細明體" panose="02020500000000000000" pitchFamily="18" charset="-120"/>
                          </a:rPr>
                          <m:t>R</m:t>
                        </m:r>
                      </m:e>
                    </m:acc>
                    <m:r>
                      <a:rPr lang="en-US" altLang="zh-TW" b="0" i="1" kern="0" smtClean="0">
                        <a:latin typeface="Cambria Math" panose="02040503050406030204" pitchFamily="18" charset="0"/>
                        <a:cs typeface="新細明體" panose="02020500000000000000" pitchFamily="18" charset="-120"/>
                      </a:rPr>
                      <m:t>−</m:t>
                    </m:r>
                    <m:acc>
                      <m:accPr>
                        <m:chr m:val="̅"/>
                        <m:ctrlPr>
                          <a:rPr lang="zh-TW" altLang="zh-TW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新細明體" panose="02020500000000000000" pitchFamily="18" charset="-120"/>
                          </a:rPr>
                        </m:ctrlPr>
                      </m:accPr>
                      <m:e>
                        <m:r>
                          <a:rPr lang="en-US" altLang="zh-TW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新細明體" panose="02020500000000000000" pitchFamily="18" charset="-120"/>
                          </a:rPr>
                          <m:t>𝐶</m:t>
                        </m:r>
                        <m:r>
                          <a:rPr lang="en-US" altLang="zh-TW" i="1" kern="0"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新細明體" panose="02020500000000000000" pitchFamily="18" charset="-120"/>
                          </a:rPr>
                          <m:t>𝑂</m:t>
                        </m:r>
                        <m:r>
                          <m:rPr>
                            <m:sty m:val="p"/>
                          </m:rPr>
                          <a:rPr lang="en-US" altLang="zh-TW" i="1" kern="0" baseline="-25000"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新細明體" panose="02020500000000000000" pitchFamily="18" charset="-120"/>
                          </a:rPr>
                          <m:t>R</m:t>
                        </m:r>
                      </m:e>
                    </m:acc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 L</a:t>
                </a:r>
                <a:endParaRPr lang="en-US" altLang="zh-TW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altLang="zh-TW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</a:t>
                </a:r>
                <a:endParaRPr lang="en-US" altLang="zh-TW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" name="內容版面配置區 6">
                <a:extLst>
                  <a:ext uri="{FF2B5EF4-FFF2-40B4-BE49-F238E27FC236}">
                    <a16:creationId xmlns:a16="http://schemas.microsoft.com/office/drawing/2014/main" id="{D7A86AF4-CAD8-EE1A-9FF1-AAD51D1CAC3C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928176" y="1351722"/>
                <a:ext cx="5107140" cy="447837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64909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348"/>
    </mc:Choice>
    <mc:Fallback xmlns="">
      <p:transition spd="slow" advTm="28348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DA899F3A-F82B-B0FF-187E-AEC9A6B63F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68025"/>
            <a:ext cx="7149019" cy="4895524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E6A627BF-017E-1210-547F-491B6999D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外擺線解析式</a:t>
            </a: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DC97EA88-0478-67EF-0DB6-BB798D36A6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Joong-Ho Shin, Soon-Man Kwon (2006). On the lobe profile design in a cycloid reducer using instant velocity center.  Mechanism and Machine Theory , 41,  596–616</a:t>
            </a:r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B517905-7DA8-8449-9CD3-0ED845FF3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pPr/>
              <a:t>6</a:t>
            </a:fld>
            <a:endParaRPr lang="zh-TW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DEF60153-40D5-27EB-DCB5-13095A64A9DB}"/>
              </a:ext>
            </a:extLst>
          </p:cNvPr>
          <p:cNvSpPr txBox="1"/>
          <p:nvPr/>
        </p:nvSpPr>
        <p:spPr>
          <a:xfrm>
            <a:off x="2628900" y="5212976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內容版面配置區 6">
                <a:extLst>
                  <a:ext uri="{FF2B5EF4-FFF2-40B4-BE49-F238E27FC236}">
                    <a16:creationId xmlns:a16="http://schemas.microsoft.com/office/drawing/2014/main" id="{E8BD9F3A-B699-CC87-F1D1-B0F4ACB262D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997148" y="1276163"/>
                <a:ext cx="5194852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zh-TW" altLang="zh-TW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新細明體" panose="02020500000000000000" pitchFamily="18" charset="-120"/>
                          </a:rPr>
                        </m:ctrlPr>
                      </m:accPr>
                      <m:e>
                        <m:r>
                          <a:rPr lang="en-US" altLang="zh-TW" i="1" kern="0"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新細明體" panose="02020500000000000000" pitchFamily="18" charset="-120"/>
                          </a:rPr>
                          <m:t>𝐼𝐶</m:t>
                        </m:r>
                        <m:r>
                          <a:rPr lang="en-US" altLang="zh-TW" i="1" kern="0" baseline="-25000"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新細明體" panose="02020500000000000000" pitchFamily="18" charset="-120"/>
                          </a:rPr>
                          <m:t>23</m:t>
                        </m:r>
                        <m:r>
                          <a:rPr lang="en-US" altLang="zh-TW" i="1" kern="0"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新細明體" panose="02020500000000000000" pitchFamily="18" charset="-120"/>
                          </a:rPr>
                          <m:t>𝐼𝐶</m:t>
                        </m:r>
                        <m:r>
                          <a:rPr lang="en-US" altLang="zh-TW" i="1" kern="0" baseline="-25000"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新細明體" panose="02020500000000000000" pitchFamily="18" charset="-120"/>
                          </a:rPr>
                          <m:t>13</m:t>
                        </m:r>
                      </m:e>
                    </m:acc>
                    <m:r>
                      <a:rPr lang="en-US" altLang="zh-TW" i="1" kern="0">
                        <a:latin typeface="Cambria Math" panose="02040503050406030204" pitchFamily="18" charset="0"/>
                        <a:ea typeface="新細明體" panose="02020500000000000000" pitchFamily="18" charset="-120"/>
                        <a:cs typeface="新細明體" panose="02020500000000000000" pitchFamily="18" charset="-120"/>
                      </a:rPr>
                      <m:t>+</m:t>
                    </m:r>
                    <m:acc>
                      <m:accPr>
                        <m:chr m:val="⃗"/>
                        <m:ctrlPr>
                          <a:rPr lang="zh-TW" altLang="zh-TW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新細明體" panose="02020500000000000000" pitchFamily="18" charset="-120"/>
                          </a:rPr>
                        </m:ctrlPr>
                      </m:accPr>
                      <m:e>
                        <m:r>
                          <a:rPr lang="en-US" altLang="zh-TW" i="1" kern="0"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新細明體" panose="02020500000000000000" pitchFamily="18" charset="-120"/>
                          </a:rPr>
                          <m:t>𝐼𝐶</m:t>
                        </m:r>
                        <m:r>
                          <a:rPr lang="en-US" altLang="zh-TW" i="1" kern="0" baseline="-25000"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新細明體" panose="02020500000000000000" pitchFamily="18" charset="-120"/>
                          </a:rPr>
                          <m:t>13</m:t>
                        </m:r>
                        <m:r>
                          <a:rPr lang="en-US" altLang="zh-TW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新細明體" panose="02020500000000000000" pitchFamily="18" charset="-120"/>
                          </a:rPr>
                          <m:t>𝐶</m:t>
                        </m:r>
                      </m:e>
                    </m:acc>
                  </m:oMath>
                </a14:m>
                <a:endParaRPr lang="en-US" altLang="zh-TW" sz="2800" i="1" kern="1200" dirty="0">
                  <a:solidFill>
                    <a:schemeClr val="dk1"/>
                  </a:solidFill>
                  <a:effectLst/>
                  <a:latin typeface="Cambria Math" panose="02040503050406030204" pitchFamily="18" charset="0"/>
                  <a:ea typeface="+mn-ea"/>
                  <a:cs typeface="+mn-cs"/>
                </a:endParaRPr>
              </a:p>
              <a:p>
                <a:endParaRPr lang="en-US" altLang="zh-TW" i="1" dirty="0">
                  <a:solidFill>
                    <a:schemeClr val="dk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2800" i="1" kern="1200" smtClean="0">
                            <a:solidFill>
                              <a:schemeClr val="dk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TW" sz="2800" kern="1200">
                            <a:solidFill>
                              <a:schemeClr val="dk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C</m:t>
                        </m:r>
                      </m:e>
                      <m:sub>
                        <m:r>
                          <a:rPr lang="en-US" altLang="zh-TW" sz="2800" i="1" kern="1200">
                            <a:solidFill>
                              <a:schemeClr val="dk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𝑥</m:t>
                        </m:r>
                      </m:sub>
                    </m:sSub>
                    <m:r>
                      <a:rPr lang="en-US" altLang="zh-TW" sz="2800" kern="1200">
                        <a:solidFill>
                          <a:schemeClr val="dk1"/>
                        </a:solidFill>
                        <a:effectLst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=</m:t>
                    </m:r>
                    <m:d>
                      <m:dPr>
                        <m:ctrlPr>
                          <a:rPr lang="en-US" altLang="zh-TW" sz="2800" b="0" i="1" kern="1200" smtClean="0">
                            <a:solidFill>
                              <a:schemeClr val="dk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TW" sz="2800" b="0" i="0" kern="1200" smtClean="0">
                            <a:solidFill>
                              <a:schemeClr val="dk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Q</m:t>
                        </m:r>
                        <m:r>
                          <a:rPr lang="en-US" altLang="zh-TW" sz="2800" b="0" i="0" kern="1200" smtClean="0">
                            <a:solidFill>
                              <a:schemeClr val="dk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altLang="zh-TW" sz="2800" b="0" i="0" kern="1200" smtClean="0">
                            <a:solidFill>
                              <a:schemeClr val="dk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E</m:t>
                        </m:r>
                      </m:e>
                    </m:d>
                    <m:r>
                      <m:rPr>
                        <m:sty m:val="p"/>
                      </m:rPr>
                      <a:rPr lang="en-US" altLang="zh-TW" sz="2800" kern="1200">
                        <a:solidFill>
                          <a:schemeClr val="dk1"/>
                        </a:solidFill>
                        <a:effectLst/>
                        <a:latin typeface="Cambria Math" panose="02040503050406030204" pitchFamily="18" charset="0"/>
                        <a:ea typeface="+mn-ea"/>
                        <a:cs typeface="+mn-cs"/>
                      </a:rPr>
                      <m:t>cos</m:t>
                    </m:r>
                    <m:d>
                      <m:dPr>
                        <m:ctrlPr>
                          <a:rPr lang="en-US" altLang="zh-TW" sz="2800" i="1" kern="1200">
                            <a:solidFill>
                              <a:schemeClr val="dk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lang="en-US" altLang="zh-TW" sz="2800" kern="1200">
                            <a:solidFill>
                              <a:schemeClr val="dk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∅</m:t>
                        </m:r>
                        <m:r>
                          <a:rPr lang="en-US" altLang="zh-TW" sz="2800" b="0" i="0" kern="1200" baseline="-25000" smtClean="0">
                            <a:solidFill>
                              <a:schemeClr val="dk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  <m:r>
                          <a:rPr lang="en-US" altLang="zh-TW" sz="2800" b="0" i="0" kern="1200" smtClean="0">
                            <a:solidFill>
                              <a:schemeClr val="dk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−</m:t>
                        </m:r>
                        <m:r>
                          <a:rPr lang="en-US" altLang="zh-TW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∅</m:t>
                        </m:r>
                        <m:r>
                          <a:rPr lang="en-US" altLang="zh-TW" b="0" i="0" baseline="-2500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d>
                  </m:oMath>
                </a14:m>
                <a:endParaRPr lang="en-US" altLang="zh-TW" sz="2800" b="0" i="1" kern="1200" baseline="-25000" dirty="0">
                  <a:solidFill>
                    <a:schemeClr val="dk1"/>
                  </a:solidFill>
                  <a:effectLst/>
                  <a:latin typeface="Cambria Math" panose="02040503050406030204" pitchFamily="18" charset="0"/>
                  <a:ea typeface="+mn-ea"/>
                  <a:cs typeface="+mn-cs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   + </m:t>
                      </m:r>
                      <m:r>
                        <m:rPr>
                          <m:sty m:val="p"/>
                        </m:rPr>
                        <a:rPr lang="en-US" altLang="zh-TW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Lcos</m:t>
                      </m:r>
                      <m:d>
                        <m:dPr>
                          <m:ctrlPr>
                            <a:rPr lang="en-US" altLang="zh-TW" i="1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altLang="zh-TW" i="1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∅</m:t>
                              </m:r>
                              <m:r>
                                <a:rPr lang="en-US" altLang="zh-TW" baseline="-2500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zh-TW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−∅</m:t>
                              </m:r>
                              <m:r>
                                <a:rPr lang="en-US" altLang="zh-TW" baseline="-2500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  <m:r>
                            <a:rPr lang="en-US" altLang="zh-TW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en-US" altLang="zh-TW" i="1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∅</m:t>
                              </m:r>
                              <m:r>
                                <a:rPr lang="en-US" altLang="zh-TW" b="0" i="0" baseline="-25000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zh-TW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n-US" altLang="zh-TW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ψ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altLang="zh-TW" dirty="0">
                  <a:solidFill>
                    <a:schemeClr val="dk1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altLang="zh-TW" dirty="0">
                  <a:solidFill>
                    <a:schemeClr val="dk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2800" i="1" kern="1200" smtClean="0">
                            <a:solidFill>
                              <a:schemeClr val="dk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TW" sz="2800" kern="1200">
                            <a:solidFill>
                              <a:schemeClr val="dk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C</m:t>
                        </m:r>
                      </m:e>
                      <m:sub>
                        <m:r>
                          <a:rPr lang="en-US" altLang="zh-TW" sz="2800" b="0" i="1" kern="1200" smtClean="0">
                            <a:solidFill>
                              <a:schemeClr val="dk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𝑦</m:t>
                        </m:r>
                      </m:sub>
                    </m:sSub>
                    <m:r>
                      <a:rPr lang="en-US" altLang="zh-TW" sz="2800" kern="1200">
                        <a:solidFill>
                          <a:schemeClr val="dk1"/>
                        </a:solidFill>
                        <a:effectLst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=</m:t>
                    </m:r>
                    <m:d>
                      <m:dPr>
                        <m:ctrlPr>
                          <a:rPr lang="en-US" altLang="zh-TW" sz="2800" b="0" i="1" kern="1200" smtClean="0">
                            <a:solidFill>
                              <a:schemeClr val="dk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TW" sz="2800" b="0" i="0" kern="1200" smtClean="0">
                            <a:solidFill>
                              <a:schemeClr val="dk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Q</m:t>
                        </m:r>
                        <m:r>
                          <a:rPr lang="en-US" altLang="zh-TW" sz="2800" b="0" i="0" kern="1200" smtClean="0">
                            <a:solidFill>
                              <a:schemeClr val="dk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altLang="zh-TW" sz="2800" b="0" i="0" kern="1200" smtClean="0">
                            <a:solidFill>
                              <a:schemeClr val="dk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E</m:t>
                        </m:r>
                      </m:e>
                    </m:d>
                    <m:r>
                      <m:rPr>
                        <m:sty m:val="p"/>
                      </m:rPr>
                      <a:rPr lang="en-US" altLang="zh-TW" sz="2800" b="0" i="0" kern="1200" smtClean="0">
                        <a:solidFill>
                          <a:schemeClr val="dk1"/>
                        </a:solidFill>
                        <a:effectLst/>
                        <a:latin typeface="Cambria Math" panose="02040503050406030204" pitchFamily="18" charset="0"/>
                        <a:ea typeface="+mn-ea"/>
                        <a:cs typeface="+mn-cs"/>
                      </a:rPr>
                      <m:t>sin</m:t>
                    </m:r>
                    <m:d>
                      <m:dPr>
                        <m:ctrlPr>
                          <a:rPr lang="en-US" altLang="zh-TW" sz="2800" i="1" kern="1200">
                            <a:solidFill>
                              <a:schemeClr val="dk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lang="en-US" altLang="zh-TW" sz="2800" kern="1200">
                            <a:solidFill>
                              <a:schemeClr val="dk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∅</m:t>
                        </m:r>
                        <m:r>
                          <a:rPr lang="en-US" altLang="zh-TW" sz="2800" b="0" i="0" kern="1200" baseline="-25000" smtClean="0">
                            <a:solidFill>
                              <a:schemeClr val="dk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  <m:r>
                          <a:rPr lang="en-US" altLang="zh-TW" sz="2800" b="0" i="0" kern="1200" smtClean="0">
                            <a:solidFill>
                              <a:schemeClr val="dk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−</m:t>
                        </m:r>
                        <m:r>
                          <a:rPr lang="en-US" altLang="zh-TW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∅</m:t>
                        </m:r>
                        <m:r>
                          <a:rPr lang="en-US" altLang="zh-TW" b="0" i="0" baseline="-2500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d>
                  </m:oMath>
                </a14:m>
                <a:endParaRPr lang="en-US" altLang="zh-TW" sz="2800" b="0" i="1" kern="1200" baseline="-25000" dirty="0">
                  <a:solidFill>
                    <a:schemeClr val="dk1"/>
                  </a:solidFill>
                  <a:effectLst/>
                  <a:latin typeface="Cambria Math" panose="02040503050406030204" pitchFamily="18" charset="0"/>
                  <a:ea typeface="+mn-ea"/>
                  <a:cs typeface="+mn-cs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   +</m:t>
                      </m:r>
                      <m:r>
                        <a:rPr lang="en-US" altLang="zh-TW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zh-TW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  <m:r>
                        <m:rPr>
                          <m:sty m:val="p"/>
                        </m:rPr>
                        <a:rPr lang="en-US" altLang="zh-TW" b="0" i="0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sin</m:t>
                      </m:r>
                      <m:d>
                        <m:dPr>
                          <m:ctrlPr>
                            <a:rPr lang="en-US" altLang="zh-TW" i="1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altLang="zh-TW" i="1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∅</m:t>
                              </m:r>
                              <m:r>
                                <a:rPr lang="en-US" altLang="zh-TW" baseline="-2500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zh-TW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−∅</m:t>
                              </m:r>
                              <m:r>
                                <a:rPr lang="en-US" altLang="zh-TW" baseline="-2500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  <m:r>
                            <a:rPr lang="en-US" altLang="zh-TW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en-US" altLang="zh-TW" i="1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∅</m:t>
                              </m:r>
                              <m:r>
                                <a:rPr lang="en-US" altLang="zh-TW" b="0" i="0" baseline="-25000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zh-TW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n-US" altLang="zh-TW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ψ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altLang="zh-TW" dirty="0">
                  <a:solidFill>
                    <a:schemeClr val="dk1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altLang="zh-TW" dirty="0">
                  <a:solidFill>
                    <a:schemeClr val="dk1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zh-TW" altLang="en-US" dirty="0">
                  <a:solidFill>
                    <a:schemeClr val="dk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內容版面配置區 6">
                <a:extLst>
                  <a:ext uri="{FF2B5EF4-FFF2-40B4-BE49-F238E27FC236}">
                    <a16:creationId xmlns:a16="http://schemas.microsoft.com/office/drawing/2014/main" id="{E8BD9F3A-B699-CC87-F1D1-B0F4ACB262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7148" y="1276163"/>
                <a:ext cx="5194852" cy="435133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316980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6EC421B6-07D9-63F0-FF66-6E5DD07655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40233"/>
            <a:ext cx="7149019" cy="4895524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E6A627BF-017E-1210-547F-491B6999D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外擺線解析式</a:t>
            </a: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DC97EA88-0478-67EF-0DB6-BB798D36A6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Joong-Ho Shin, Soon-Man Kwon (2006). On the lobe profile design in a cycloid reducer using instant velocity center.  Mechanism and Machine Theory , 41,  596–616</a:t>
            </a:r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B517905-7DA8-8449-9CD3-0ED845FF3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pPr/>
              <a:t>7</a:t>
            </a:fld>
            <a:endParaRPr lang="zh-TW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DEF60153-40D5-27EB-DCB5-13095A64A9DB}"/>
              </a:ext>
            </a:extLst>
          </p:cNvPr>
          <p:cNvSpPr txBox="1"/>
          <p:nvPr/>
        </p:nvSpPr>
        <p:spPr>
          <a:xfrm>
            <a:off x="2628900" y="5212976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zh-TW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內容版面配置區 6">
                <a:extLst>
                  <a:ext uri="{FF2B5EF4-FFF2-40B4-BE49-F238E27FC236}">
                    <a16:creationId xmlns:a16="http://schemas.microsoft.com/office/drawing/2014/main" id="{E8BD9F3A-B699-CC87-F1D1-B0F4ACB262D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96000" y="2005011"/>
                <a:ext cx="8044070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zh-TW" sz="3000" dirty="0">
                    <a:solidFill>
                      <a:schemeClr val="dk1"/>
                    </a:solidFill>
                    <a:latin typeface="Cambria Math" panose="02040503050406030204" pitchFamily="18" charset="0"/>
                  </a:rPr>
                  <a:t>L =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zh-TW" altLang="zh-TW" sz="3000" i="1" kern="1200" smtClean="0">
                            <a:solidFill>
                              <a:schemeClr val="dk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zh-TW" altLang="zh-TW" sz="3000" i="1" kern="1200">
                                <a:solidFill>
                                  <a:schemeClr val="dk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zh-TW" sz="3000" kern="1200">
                                <a:solidFill>
                                  <a:schemeClr val="dk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R</m:t>
                            </m:r>
                          </m:e>
                          <m:sup>
                            <m:r>
                              <a:rPr lang="en-US" altLang="zh-TW" sz="3000" i="1" kern="1200">
                                <a:solidFill>
                                  <a:schemeClr val="dk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TW" sz="3000" kern="1200">
                            <a:solidFill>
                              <a:schemeClr val="dk1"/>
                            </a:solidFill>
                            <a:effectLst/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zh-TW" altLang="zh-TW" sz="3000" i="1" kern="1200">
                                <a:solidFill>
                                  <a:schemeClr val="dk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zh-TW" sz="3000" b="0" i="0" kern="1200" smtClean="0">
                                <a:solidFill>
                                  <a:schemeClr val="dk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Q</m:t>
                            </m:r>
                          </m:e>
                          <m:sup>
                            <m:r>
                              <a:rPr lang="en-US" altLang="zh-TW" sz="3000" i="1" kern="1200">
                                <a:solidFill>
                                  <a:schemeClr val="dk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TW" sz="3000" i="1" kern="1200">
                            <a:solidFill>
                              <a:schemeClr val="dk1"/>
                            </a:solidFill>
                            <a:effectLst/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TW" sz="3000" kern="1200">
                            <a:solidFill>
                              <a:schemeClr val="dk1"/>
                            </a:solidFill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m:rPr>
                            <m:sty m:val="p"/>
                          </m:rPr>
                          <a:rPr lang="en-US" altLang="zh-TW" sz="3000" kern="1200">
                            <a:solidFill>
                              <a:schemeClr val="dk1"/>
                            </a:solidFill>
                            <a:effectLst/>
                            <a:latin typeface="Cambria Math" panose="02040503050406030204" pitchFamily="18" charset="0"/>
                          </a:rPr>
                          <m:t>RQcos</m:t>
                        </m:r>
                        <m:r>
                          <a:rPr lang="en-US" altLang="zh-TW" sz="3000" kern="1200">
                            <a:solidFill>
                              <a:schemeClr val="dk1"/>
                            </a:solidFill>
                            <a:effectLst/>
                            <a:latin typeface="Cambria Math" panose="02040503050406030204" pitchFamily="18" charset="0"/>
                          </a:rPr>
                          <m:t>(∅2)</m:t>
                        </m:r>
                      </m:e>
                    </m:rad>
                    <m:r>
                      <a:rPr lang="en-US" altLang="zh-TW" sz="3000" i="1" kern="1200">
                        <a:solidFill>
                          <a:schemeClr val="dk1"/>
                        </a:solidFill>
                        <a:effectLst/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TW" sz="3000" kern="1200">
                        <a:solidFill>
                          <a:schemeClr val="dk1"/>
                        </a:solidFill>
                        <a:effectLst/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TW" sz="3000" kern="1200">
                        <a:solidFill>
                          <a:schemeClr val="dk1"/>
                        </a:solidFill>
                        <a:effectLst/>
                        <a:latin typeface="Cambria Math" panose="02040503050406030204" pitchFamily="18" charset="0"/>
                      </a:rPr>
                      <m:t>Rr</m:t>
                    </m:r>
                  </m:oMath>
                </a14:m>
                <a:endParaRPr lang="en-US" altLang="zh-TW" sz="3000" kern="1200" baseline="-25000" dirty="0">
                  <a:solidFill>
                    <a:schemeClr val="dk1"/>
                  </a:solidFill>
                  <a:effectLst/>
                  <a:latin typeface="Cambria Math" panose="02040503050406030204" pitchFamily="18" charset="0"/>
                </a:endParaRPr>
              </a:p>
              <a:p>
                <a:endParaRPr lang="en-US" altLang="zh-TW" sz="3000" dirty="0">
                  <a:solidFill>
                    <a:schemeClr val="dk1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altLang="zh-TW" dirty="0">
                  <a:solidFill>
                    <a:schemeClr val="dk1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zh-TW" altLang="en-US" dirty="0">
                  <a:solidFill>
                    <a:schemeClr val="dk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0" name="內容版面配置區 6">
                <a:extLst>
                  <a:ext uri="{FF2B5EF4-FFF2-40B4-BE49-F238E27FC236}">
                    <a16:creationId xmlns:a16="http://schemas.microsoft.com/office/drawing/2014/main" id="{E8BD9F3A-B699-CC87-F1D1-B0F4ACB262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2005011"/>
                <a:ext cx="8044070" cy="4351338"/>
              </a:xfrm>
              <a:prstGeom prst="rect">
                <a:avLst/>
              </a:prstGeom>
              <a:blipFill>
                <a:blip r:embed="rId3"/>
                <a:stretch>
                  <a:fillRect l="-1515" t="-140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612994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5BAC3464-1C7E-54F6-569F-5EA80FCA51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519" y="2041151"/>
            <a:ext cx="6896100" cy="3171825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E6A627BF-017E-1210-547F-491B6999D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外擺線解析式</a:t>
            </a: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DC97EA88-0478-67EF-0DB6-BB798D36A6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Joong-Ho Shin, Soon-Man Kwon (2006). On the lobe profile design in a cycloid reducer using instant velocity center.  Mechanism and Machine Theory , 41,  596–616</a:t>
            </a:r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B517905-7DA8-8449-9CD3-0ED845FF3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pPr/>
              <a:t>8</a:t>
            </a:fld>
            <a:endParaRPr lang="zh-TW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DEF60153-40D5-27EB-DCB5-13095A64A9DB}"/>
              </a:ext>
            </a:extLst>
          </p:cNvPr>
          <p:cNvSpPr txBox="1"/>
          <p:nvPr/>
        </p:nvSpPr>
        <p:spPr>
          <a:xfrm>
            <a:off x="2628900" y="5212976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內容版面配置區 6">
                <a:extLst>
                  <a:ext uri="{FF2B5EF4-FFF2-40B4-BE49-F238E27FC236}">
                    <a16:creationId xmlns:a16="http://schemas.microsoft.com/office/drawing/2014/main" id="{E8BD9F3A-B699-CC87-F1D1-B0F4ACB262D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418885" y="1512326"/>
                <a:ext cx="8044070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endParaRPr lang="en-US" altLang="zh-TW" dirty="0">
                  <a:solidFill>
                    <a:schemeClr val="dk1"/>
                  </a:solidFill>
                  <a:latin typeface="Cambria Math" panose="02040503050406030204" pitchFamily="18" charset="0"/>
                </a:endParaRPr>
              </a:p>
              <a:p>
                <a:r>
                  <a:rPr lang="en-US" altLang="zh-TW" sz="3200" dirty="0">
                    <a:solidFill>
                      <a:schemeClr val="dk1"/>
                    </a:solidFill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sz="3200" kern="1200" smtClean="0">
                        <a:solidFill>
                          <a:schemeClr val="dk1"/>
                        </a:solidFill>
                        <a:effectLst/>
                        <a:latin typeface="Cambria Math" panose="02040503050406030204" pitchFamily="18" charset="0"/>
                      </a:rPr>
                      <m:t>ψ</m:t>
                    </m:r>
                    <m:r>
                      <a:rPr lang="en-US" altLang="zh-TW" sz="3200" kern="1200" smtClean="0">
                        <a:solidFill>
                          <a:schemeClr val="dk1"/>
                        </a:solidFill>
                        <a:effectLst/>
                        <a:latin typeface="Cambria Math" panose="02040503050406030204" pitchFamily="18" charset="0"/>
                      </a:rPr>
                      <m:t>= </m:t>
                    </m:r>
                    <m:func>
                      <m:funcPr>
                        <m:ctrlPr>
                          <a:rPr lang="zh-TW" altLang="zh-TW" sz="3200" i="1" kern="1200">
                            <a:solidFill>
                              <a:schemeClr val="dk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zh-TW" altLang="zh-TW" sz="3200" i="1" kern="1200">
                                <a:solidFill>
                                  <a:schemeClr val="dk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zh-TW" sz="3200" kern="1200">
                                <a:solidFill>
                                  <a:schemeClr val="dk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tan</m:t>
                            </m:r>
                          </m:e>
                          <m:sup>
                            <m:r>
                              <a:rPr lang="en-US" altLang="zh-TW" sz="3200" i="1" kern="1200">
                                <a:solidFill>
                                  <a:schemeClr val="dk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TW" sz="3200" kern="1200">
                                <a:solidFill>
                                  <a:schemeClr val="dk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fName>
                      <m:e>
                        <m:f>
                          <m:fPr>
                            <m:ctrlPr>
                              <a:rPr lang="zh-TW" altLang="zh-TW" sz="3200" i="1" kern="1200">
                                <a:solidFill>
                                  <a:schemeClr val="dk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en-US" altLang="zh-TW" sz="3200" i="1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  <m:t>Q</m:t>
                            </m:r>
                            <m:r>
                              <m:rPr>
                                <m:sty m:val="p"/>
                              </m:rPr>
                              <a:rPr lang="en-US" altLang="zh-TW" sz="3200" kern="1200">
                                <a:solidFill>
                                  <a:schemeClr val="dk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sin</m:t>
                            </m:r>
                            <m:r>
                              <a:rPr lang="en-US" altLang="zh-TW" sz="3200" b="0" i="0" kern="1200" smtClean="0">
                                <a:solidFill>
                                  <a:schemeClr val="dk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TW" sz="320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  <m:t>∅</m:t>
                            </m:r>
                            <m:r>
                              <a:rPr lang="en-US" altLang="zh-TW" sz="3200" baseline="-2500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zh-TW" sz="3200" kern="1200">
                                <a:solidFill>
                                  <a:schemeClr val="dk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m:rPr>
                                <m:sty m:val="p"/>
                              </m:rPr>
                              <a:rPr lang="en-US" altLang="zh-TW" sz="3200" kern="1200">
                                <a:solidFill>
                                  <a:schemeClr val="dk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R</m:t>
                            </m:r>
                            <m:r>
                              <a:rPr lang="en-US" altLang="zh-TW" sz="3200" i="1" kern="1200">
                                <a:solidFill>
                                  <a:schemeClr val="dk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en-US" altLang="zh-TW" sz="3200" i="1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  <m:t>Q</m:t>
                            </m:r>
                            <m:r>
                              <m:rPr>
                                <m:sty m:val="p"/>
                              </m:rPr>
                              <a:rPr lang="en-US" altLang="zh-TW" sz="3200" kern="1200">
                                <a:solidFill>
                                  <a:schemeClr val="dk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cos</m:t>
                            </m:r>
                            <m:r>
                              <a:rPr lang="en-US" altLang="zh-TW" sz="3200" b="0" i="1" kern="1200" smtClean="0">
                                <a:solidFill>
                                  <a:schemeClr val="dk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TW" sz="320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  <m:t>∅</m:t>
                            </m:r>
                            <m:r>
                              <a:rPr lang="en-US" altLang="zh-TW" sz="3200" baseline="-2500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zh-TW" sz="3200" b="0" i="1" kern="1200" smtClean="0">
                                <a:solidFill>
                                  <a:schemeClr val="dk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)</m:t>
                            </m:r>
                          </m:den>
                        </m:f>
                      </m:e>
                    </m:func>
                  </m:oMath>
                </a14:m>
                <a:endParaRPr lang="zh-TW" altLang="zh-TW" sz="3200" kern="1200" dirty="0">
                  <a:solidFill>
                    <a:schemeClr val="dk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zh-TW" sz="3200" dirty="0">
                  <a:solidFill>
                    <a:schemeClr val="dk1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zh-TW" altLang="en-US" dirty="0">
                  <a:solidFill>
                    <a:schemeClr val="dk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內容版面配置區 6">
                <a:extLst>
                  <a:ext uri="{FF2B5EF4-FFF2-40B4-BE49-F238E27FC236}">
                    <a16:creationId xmlns:a16="http://schemas.microsoft.com/office/drawing/2014/main" id="{E8BD9F3A-B699-CC87-F1D1-B0F4ACB262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8885" y="1512326"/>
                <a:ext cx="8044070" cy="4351338"/>
              </a:xfrm>
              <a:prstGeom prst="rect">
                <a:avLst/>
              </a:prstGeom>
              <a:blipFill>
                <a:blip r:embed="rId3"/>
                <a:stretch>
                  <a:fillRect l="-174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509134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6A627BF-017E-1210-547F-491B6999D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外擺線解析式</a:t>
            </a: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DC97EA88-0478-67EF-0DB6-BB798D36A6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Joong-Ho Shin, Soon-Man Kwon (2006). On the lobe profile design in a cycloid reducer using instant velocity center.  Mechanism and Machine Theory , 41,  596–616</a:t>
            </a:r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B517905-7DA8-8449-9CD3-0ED845FF3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pPr/>
              <a:t>9</a:t>
            </a:fld>
            <a:endParaRPr lang="zh-TW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DEF60153-40D5-27EB-DCB5-13095A64A9DB}"/>
              </a:ext>
            </a:extLst>
          </p:cNvPr>
          <p:cNvSpPr txBox="1"/>
          <p:nvPr/>
        </p:nvSpPr>
        <p:spPr>
          <a:xfrm>
            <a:off x="2628900" y="5212976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zh-TW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內容版面配置區 6">
                <a:extLst>
                  <a:ext uri="{FF2B5EF4-FFF2-40B4-BE49-F238E27FC236}">
                    <a16:creationId xmlns:a16="http://schemas.microsoft.com/office/drawing/2014/main" id="{E8BD9F3A-B699-CC87-F1D1-B0F4ACB262D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3825" y="1571824"/>
                <a:ext cx="11463131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2800" i="1" kern="1200" smtClean="0">
                            <a:solidFill>
                              <a:schemeClr val="dk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TW" sz="2800" kern="1200">
                            <a:solidFill>
                              <a:schemeClr val="dk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C</m:t>
                        </m:r>
                      </m:e>
                      <m:sub>
                        <m:r>
                          <a:rPr lang="en-US" altLang="zh-TW" sz="2800" i="1" kern="1200">
                            <a:solidFill>
                              <a:schemeClr val="dk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𝑥</m:t>
                        </m:r>
                      </m:sub>
                    </m:sSub>
                    <m:r>
                      <a:rPr lang="en-US" altLang="zh-TW" sz="2800" kern="1200">
                        <a:solidFill>
                          <a:schemeClr val="dk1"/>
                        </a:solidFill>
                        <a:effectLst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=</m:t>
                    </m:r>
                    <m:d>
                      <m:dPr>
                        <m:ctrlPr>
                          <a:rPr lang="en-US" altLang="zh-TW" sz="2800" b="0" i="1" kern="1200" smtClean="0">
                            <a:solidFill>
                              <a:schemeClr val="dk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TW" sz="2800" b="0" i="0" kern="1200" smtClean="0">
                            <a:solidFill>
                              <a:schemeClr val="dk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Q</m:t>
                        </m:r>
                        <m:r>
                          <a:rPr lang="en-US" altLang="zh-TW" sz="2800" b="0" i="0" kern="1200" smtClean="0">
                            <a:solidFill>
                              <a:schemeClr val="dk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altLang="zh-TW" sz="2800" b="0" i="0" kern="1200" smtClean="0">
                            <a:solidFill>
                              <a:schemeClr val="dk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E</m:t>
                        </m:r>
                      </m:e>
                    </m:d>
                    <m:r>
                      <m:rPr>
                        <m:sty m:val="p"/>
                      </m:rPr>
                      <a:rPr lang="en-US" altLang="zh-TW" sz="2800" kern="1200">
                        <a:solidFill>
                          <a:schemeClr val="dk1"/>
                        </a:solidFill>
                        <a:effectLst/>
                        <a:latin typeface="Cambria Math" panose="02040503050406030204" pitchFamily="18" charset="0"/>
                        <a:ea typeface="+mn-ea"/>
                        <a:cs typeface="+mn-cs"/>
                      </a:rPr>
                      <m:t>cos</m:t>
                    </m:r>
                    <m:d>
                      <m:dPr>
                        <m:ctrlPr>
                          <a:rPr lang="en-US" altLang="zh-TW" sz="2800" i="1" kern="1200">
                            <a:solidFill>
                              <a:schemeClr val="dk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800" kern="1200">
                            <a:solidFill>
                              <a:schemeClr val="dk1"/>
                            </a:solidFill>
                            <a:effectLst/>
                            <a:latin typeface="Cambria Math" panose="02040503050406030204" pitchFamily="18" charset="0"/>
                          </a:rPr>
                          <m:t>∅</m:t>
                        </m:r>
                        <m:r>
                          <a:rPr lang="en-US" altLang="zh-TW" sz="2800" b="0" i="0" kern="1200" baseline="-25000" smtClean="0">
                            <a:solidFill>
                              <a:schemeClr val="dk1"/>
                            </a:solidFill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TW" sz="2800" b="0" i="0" kern="1200" smtClean="0">
                            <a:solidFill>
                              <a:schemeClr val="dk1"/>
                            </a:solidFill>
                            <a:effectLst/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TW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∅</m:t>
                        </m:r>
                        <m:r>
                          <a:rPr lang="en-US" altLang="zh-TW" b="0" i="0" baseline="-2500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d>
                    <m:r>
                      <a:rPr lang="en-US" altLang="zh-TW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+ </m:t>
                    </m:r>
                    <m:r>
                      <m:rPr>
                        <m:sty m:val="p"/>
                      </m:rPr>
                      <a:rPr lang="en-US" altLang="zh-TW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Lcos</m:t>
                    </m:r>
                    <m:d>
                      <m:dPr>
                        <m:ctrlPr>
                          <a:rPr lang="en-US" altLang="zh-TW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altLang="zh-TW" i="1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  <m:t>∅</m:t>
                            </m:r>
                            <m:r>
                              <a:rPr lang="en-US" altLang="zh-TW" baseline="-2500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zh-TW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  <m:t>−∅</m:t>
                            </m:r>
                            <m:r>
                              <a:rPr lang="en-US" altLang="zh-TW" baseline="-2500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d>
                        <m:r>
                          <a:rPr lang="en-US" altLang="zh-TW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en-US" altLang="zh-TW" i="1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  <m:t>∅</m:t>
                            </m:r>
                            <m:r>
                              <a:rPr lang="en-US" altLang="zh-TW" b="0" i="0" baseline="-25000" smtClean="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zh-TW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m:rPr>
                                <m:sty m:val="p"/>
                              </m:rPr>
                              <a:rPr lang="en-US" altLang="zh-TW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  <m:t>ψ</m:t>
                            </m:r>
                          </m:e>
                        </m:d>
                      </m:e>
                    </m:d>
                  </m:oMath>
                </a14:m>
                <a:endParaRPr lang="en-US" altLang="zh-TW" dirty="0">
                  <a:solidFill>
                    <a:schemeClr val="dk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2800" i="1" kern="1200" smtClean="0">
                            <a:solidFill>
                              <a:schemeClr val="dk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TW" sz="2800" kern="1200">
                            <a:solidFill>
                              <a:schemeClr val="dk1"/>
                            </a:solidFill>
                            <a:effectLst/>
                            <a:latin typeface="Cambria Math" panose="02040503050406030204" pitchFamily="18" charset="0"/>
                          </a:rPr>
                          <m:t>C</m:t>
                        </m:r>
                      </m:e>
                      <m:sub>
                        <m:r>
                          <a:rPr lang="en-US" altLang="zh-TW" sz="2800" b="0" i="1" kern="1200" smtClean="0">
                            <a:solidFill>
                              <a:schemeClr val="dk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altLang="zh-TW" sz="2800" kern="1200">
                        <a:solidFill>
                          <a:schemeClr val="dk1"/>
                        </a:solidFill>
                        <a:effectLst/>
                        <a:latin typeface="Cambria Math" panose="02040503050406030204" pitchFamily="18" charset="0"/>
                      </a:rPr>
                      <m:t> =</m:t>
                    </m:r>
                    <m:d>
                      <m:dPr>
                        <m:ctrlPr>
                          <a:rPr lang="en-US" altLang="zh-TW" sz="2800" b="0" i="1" kern="1200" smtClean="0">
                            <a:solidFill>
                              <a:schemeClr val="dk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TW" sz="2800" b="0" i="0" kern="1200" smtClean="0">
                            <a:solidFill>
                              <a:schemeClr val="dk1"/>
                            </a:solidFill>
                            <a:effectLst/>
                            <a:latin typeface="Cambria Math" panose="02040503050406030204" pitchFamily="18" charset="0"/>
                          </a:rPr>
                          <m:t>Q</m:t>
                        </m:r>
                        <m:r>
                          <a:rPr lang="en-US" altLang="zh-TW" sz="2800" b="0" i="0" kern="1200" smtClean="0">
                            <a:solidFill>
                              <a:schemeClr val="dk1"/>
                            </a:solidFill>
                            <a:effectLst/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altLang="zh-TW" sz="2800" b="0" i="0" kern="1200" smtClean="0">
                            <a:solidFill>
                              <a:schemeClr val="dk1"/>
                            </a:solidFill>
                            <a:effectLst/>
                            <a:latin typeface="Cambria Math" panose="02040503050406030204" pitchFamily="18" charset="0"/>
                          </a:rPr>
                          <m:t>E</m:t>
                        </m:r>
                      </m:e>
                    </m:d>
                    <m:r>
                      <m:rPr>
                        <m:sty m:val="p"/>
                      </m:rPr>
                      <a:rPr lang="en-US" altLang="zh-TW" sz="2800" b="0" i="0" kern="1200" smtClean="0">
                        <a:solidFill>
                          <a:schemeClr val="dk1"/>
                        </a:solidFill>
                        <a:effectLst/>
                        <a:latin typeface="Cambria Math" panose="02040503050406030204" pitchFamily="18" charset="0"/>
                      </a:rPr>
                      <m:t>sin</m:t>
                    </m:r>
                    <m:d>
                      <m:dPr>
                        <m:ctrlPr>
                          <a:rPr lang="en-US" altLang="zh-TW" sz="2800" i="1" kern="1200">
                            <a:solidFill>
                              <a:schemeClr val="dk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800" kern="1200">
                            <a:solidFill>
                              <a:schemeClr val="dk1"/>
                            </a:solidFill>
                            <a:effectLst/>
                            <a:latin typeface="Cambria Math" panose="02040503050406030204" pitchFamily="18" charset="0"/>
                          </a:rPr>
                          <m:t>∅</m:t>
                        </m:r>
                        <m:r>
                          <a:rPr lang="en-US" altLang="zh-TW" sz="2800" b="0" i="0" kern="1200" baseline="-25000" smtClean="0">
                            <a:solidFill>
                              <a:schemeClr val="dk1"/>
                            </a:solidFill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TW" sz="2800" b="0" i="0" kern="1200" smtClean="0">
                            <a:solidFill>
                              <a:schemeClr val="dk1"/>
                            </a:solidFill>
                            <a:effectLst/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TW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∅</m:t>
                        </m:r>
                        <m:r>
                          <a:rPr lang="en-US" altLang="zh-TW" b="0" i="0" baseline="-2500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d>
                    <m:r>
                      <a:rPr lang="en-US" altLang="zh-TW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TW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TW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L</m:t>
                    </m:r>
                    <m:r>
                      <m:rPr>
                        <m:sty m:val="p"/>
                      </m:rPr>
                      <a:rPr lang="en-US" altLang="zh-TW" b="0" i="0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sin</m:t>
                    </m:r>
                    <m:d>
                      <m:dPr>
                        <m:ctrlPr>
                          <a:rPr lang="en-US" altLang="zh-TW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altLang="zh-TW" i="1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  <m:t>∅</m:t>
                            </m:r>
                            <m:r>
                              <a:rPr lang="en-US" altLang="zh-TW" baseline="-2500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zh-TW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  <m:t>−∅</m:t>
                            </m:r>
                            <m:r>
                              <a:rPr lang="en-US" altLang="zh-TW" baseline="-2500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d>
                        <m:r>
                          <a:rPr lang="en-US" altLang="zh-TW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en-US" altLang="zh-TW" i="1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  <m:t>∅</m:t>
                            </m:r>
                            <m:r>
                              <a:rPr lang="en-US" altLang="zh-TW" b="0" i="0" baseline="-25000" smtClean="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zh-TW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m:rPr>
                                <m:sty m:val="p"/>
                              </m:rPr>
                              <a:rPr lang="en-US" altLang="zh-TW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  <m:t>ψ</m:t>
                            </m:r>
                          </m:e>
                        </m:d>
                      </m:e>
                    </m:d>
                  </m:oMath>
                </a14:m>
                <a:endParaRPr lang="en-US" altLang="zh-TW" dirty="0">
                  <a:solidFill>
                    <a:schemeClr val="dk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TW" dirty="0">
                    <a:solidFill>
                      <a:schemeClr val="dk1"/>
                    </a:solidFill>
                    <a:latin typeface="Cambria Math" panose="02040503050406030204" pitchFamily="18" charset="0"/>
                  </a:rPr>
                  <a:t>L =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zh-TW" altLang="zh-TW" sz="2800" i="1" kern="1200" smtClean="0">
                            <a:solidFill>
                              <a:schemeClr val="dk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zh-TW" altLang="zh-TW" sz="2800" i="1" kern="1200">
                                <a:solidFill>
                                  <a:schemeClr val="dk1"/>
                                </a:solidFill>
                                <a:effectLst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zh-TW" sz="2800" kern="1200">
                                <a:solidFill>
                                  <a:schemeClr val="dk1"/>
                                </a:solidFill>
                                <a:effectLst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R</m:t>
                            </m:r>
                          </m:e>
                          <m:sup>
                            <m:r>
                              <a:rPr lang="en-US" altLang="zh-TW" sz="2800" i="1" kern="1200">
                                <a:solidFill>
                                  <a:schemeClr val="dk1"/>
                                </a:solidFill>
                                <a:effectLst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p>
                        </m:sSup>
                        <m:r>
                          <a:rPr lang="en-US" altLang="zh-TW" sz="2800" kern="1200">
                            <a:solidFill>
                              <a:schemeClr val="dk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+</m:t>
                        </m:r>
                        <m:sSup>
                          <m:sSupPr>
                            <m:ctrlPr>
                              <a:rPr lang="zh-TW" altLang="zh-TW" sz="2800" i="1" kern="1200">
                                <a:solidFill>
                                  <a:schemeClr val="dk1"/>
                                </a:solidFill>
                                <a:effectLst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zh-TW" sz="2800" b="0" i="0" kern="1200" smtClean="0">
                                <a:solidFill>
                                  <a:schemeClr val="dk1"/>
                                </a:solidFill>
                                <a:effectLst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Q</m:t>
                            </m:r>
                          </m:e>
                          <m:sup>
                            <m:r>
                              <a:rPr lang="en-US" altLang="zh-TW" sz="2800" i="1" kern="1200">
                                <a:solidFill>
                                  <a:schemeClr val="dk1"/>
                                </a:solidFill>
                                <a:effectLst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p>
                        </m:sSup>
                        <m:r>
                          <a:rPr lang="en-US" altLang="zh-TW" sz="2800" i="1" kern="1200">
                            <a:solidFill>
                              <a:schemeClr val="dk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−</m:t>
                        </m:r>
                        <m:r>
                          <a:rPr lang="en-US" altLang="zh-TW" sz="2800" kern="1200">
                            <a:solidFill>
                              <a:schemeClr val="dk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  <m:r>
                          <m:rPr>
                            <m:sty m:val="p"/>
                          </m:rPr>
                          <a:rPr lang="en-US" altLang="zh-TW" sz="2800" kern="1200">
                            <a:solidFill>
                              <a:schemeClr val="dk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RQcos</m:t>
                        </m:r>
                        <m:r>
                          <a:rPr lang="en-US" altLang="zh-TW" sz="2800" kern="1200">
                            <a:solidFill>
                              <a:schemeClr val="dk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(∅2)</m:t>
                        </m:r>
                      </m:e>
                    </m:rad>
                    <m:r>
                      <a:rPr lang="en-US" altLang="zh-TW" sz="2800" i="1" kern="1200">
                        <a:solidFill>
                          <a:schemeClr val="dk1"/>
                        </a:solidFill>
                        <a:effectLst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−</m:t>
                    </m:r>
                    <m:r>
                      <a:rPr lang="en-US" altLang="zh-TW" sz="2800" kern="1200">
                        <a:solidFill>
                          <a:schemeClr val="dk1"/>
                        </a:solidFill>
                        <a:effectLst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TW" sz="2800" kern="1200">
                        <a:solidFill>
                          <a:schemeClr val="dk1"/>
                        </a:solidFill>
                        <a:effectLst/>
                        <a:latin typeface="Cambria Math" panose="02040503050406030204" pitchFamily="18" charset="0"/>
                        <a:ea typeface="+mn-ea"/>
                        <a:cs typeface="+mn-cs"/>
                      </a:rPr>
                      <m:t>Rr</m:t>
                    </m:r>
                  </m:oMath>
                </a14:m>
                <a:endParaRPr lang="en-US" altLang="zh-TW" sz="2800" kern="1200" baseline="-25000" dirty="0">
                  <a:solidFill>
                    <a:schemeClr val="dk1"/>
                  </a:solidFill>
                  <a:effectLst/>
                  <a:latin typeface="Cambria Math" panose="02040503050406030204" pitchFamily="18" charset="0"/>
                  <a:ea typeface="+mn-ea"/>
                  <a:cs typeface="+mn-cs"/>
                </a:endParaRP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ψ</m:t>
                    </m:r>
                    <m:r>
                      <a:rPr lang="en-US" altLang="zh-TW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= </m:t>
                    </m:r>
                    <m:func>
                      <m:funcPr>
                        <m:ctrlPr>
                          <a:rPr lang="zh-TW" altLang="zh-TW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zh-TW" altLang="zh-TW" i="1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zh-TW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  <m:t>tan</m:t>
                            </m:r>
                          </m:e>
                          <m:sup>
                            <m:r>
                              <a:rPr lang="en-US" altLang="zh-TW" i="1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TW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fName>
                      <m:e>
                        <m:f>
                          <m:fPr>
                            <m:ctrlPr>
                              <a:rPr lang="zh-TW" altLang="zh-TW" i="1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en-US" altLang="zh-TW" i="1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  <m:t>Q</m:t>
                            </m:r>
                            <m:r>
                              <m:rPr>
                                <m:sty m:val="p"/>
                              </m:rPr>
                              <a:rPr lang="en-US" altLang="zh-TW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  <m:t>sin</m:t>
                            </m:r>
                            <m:r>
                              <a:rPr lang="en-US" altLang="zh-TW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  <m:t>(∅2)</m:t>
                            </m:r>
                          </m:num>
                          <m:den>
                            <m:r>
                              <m:rPr>
                                <m:sty m:val="p"/>
                              </m:rPr>
                              <a:rPr lang="en-US" altLang="zh-TW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  <m:t>R</m:t>
                            </m:r>
                            <m:r>
                              <a:rPr lang="en-US" altLang="zh-TW" i="1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en-US" altLang="zh-TW" i="1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  <m:t>Q</m:t>
                            </m:r>
                            <m:r>
                              <m:rPr>
                                <m:sty m:val="p"/>
                              </m:rPr>
                              <a:rPr lang="en-US" altLang="zh-TW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  <m:t>cos</m:t>
                            </m:r>
                            <m:r>
                              <a:rPr lang="en-US" altLang="zh-TW" i="1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TW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  <m:t>∅</m:t>
                            </m:r>
                            <m:r>
                              <a:rPr lang="en-US" altLang="zh-TW" baseline="-2500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zh-TW" i="1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den>
                        </m:f>
                      </m:e>
                    </m:func>
                  </m:oMath>
                </a14:m>
                <a:endParaRPr lang="en-US" altLang="zh-TW" sz="2800" kern="1200" dirty="0">
                  <a:solidFill>
                    <a:schemeClr val="dk1"/>
                  </a:solidFill>
                  <a:effectLst/>
                  <a:latin typeface="Cambria Math" panose="02040503050406030204" pitchFamily="18" charset="0"/>
                  <a:ea typeface="+mn-ea"/>
                  <a:cs typeface="+mn-cs"/>
                </a:endParaRPr>
              </a:p>
              <a:p>
                <a:pPr marL="0" indent="0">
                  <a:buNone/>
                </a:pPr>
                <a:endParaRPr lang="en-US" altLang="zh-TW" dirty="0">
                  <a:solidFill>
                    <a:schemeClr val="dk1"/>
                  </a:solidFill>
                  <a:latin typeface="Cambria Math" panose="02040503050406030204" pitchFamily="18" charset="0"/>
                </a:endParaRPr>
              </a:p>
              <a:p>
                <a:r>
                  <a:rPr lang="en-US" altLang="zh-TW" dirty="0">
                    <a:solidFill>
                      <a:schemeClr val="dk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∅</m:t>
                    </m:r>
                    <m:r>
                      <a:rPr lang="en-US" altLang="zh-TW" baseline="-25000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altLang="zh-TW" b="0" i="0" baseline="-25000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zh-TW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∅</m:t>
                    </m:r>
                  </m:oMath>
                </a14:m>
                <a:r>
                  <a:rPr lang="zh-TW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</a:t>
                </a:r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;  </a:t>
                </a:r>
                <a14:m>
                  <m:oMath xmlns:m="http://schemas.openxmlformats.org/officeDocument/2006/math">
                    <m:r>
                      <a:rPr lang="en-US" altLang="zh-TW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∅</m:t>
                    </m:r>
                    <m:r>
                      <a:rPr lang="en-US" altLang="zh-TW" baseline="-25000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TW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=(1−</m:t>
                    </m:r>
                    <m:r>
                      <m:rPr>
                        <m:sty m:val="p"/>
                      </m:rPr>
                      <a:rPr lang="en-US" altLang="zh-TW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altLang="zh-TW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)∅</m:t>
                    </m:r>
                  </m:oMath>
                </a14:m>
                <a:r>
                  <a:rPr lang="zh-TW" altLang="en-US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zh-TW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;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i="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Q</m:t>
                    </m:r>
                    <m:r>
                      <a:rPr lang="en-US" altLang="zh-TW" i="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= </m:t>
                    </m:r>
                    <m:r>
                      <m:rPr>
                        <m:sty m:val="p"/>
                      </m:rPr>
                      <a:rPr lang="en-US" altLang="zh-TW" i="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EN</m:t>
                    </m:r>
                    <m:r>
                      <a:rPr lang="en-US" altLang="zh-TW" i="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 </m:t>
                    </m:r>
                  </m:oMath>
                </a14:m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;  </a:t>
                </a:r>
                <a:endParaRPr lang="zh-TW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zh-TW" altLang="en-US" dirty="0"/>
              </a:p>
              <a:p>
                <a:endParaRPr lang="en-US" altLang="zh-TW" dirty="0">
                  <a:solidFill>
                    <a:schemeClr val="dk1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altLang="zh-TW" dirty="0">
                  <a:solidFill>
                    <a:schemeClr val="dk1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altLang="zh-TW" dirty="0">
                  <a:solidFill>
                    <a:schemeClr val="dk1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altLang="zh-TW" dirty="0">
                  <a:solidFill>
                    <a:schemeClr val="dk1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zh-TW" altLang="en-US" dirty="0">
                  <a:solidFill>
                    <a:schemeClr val="dk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0" name="內容版面配置區 6">
                <a:extLst>
                  <a:ext uri="{FF2B5EF4-FFF2-40B4-BE49-F238E27FC236}">
                    <a16:creationId xmlns:a16="http://schemas.microsoft.com/office/drawing/2014/main" id="{E8BD9F3A-B699-CC87-F1D1-B0F4ACB262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825" y="1571824"/>
                <a:ext cx="11463131" cy="4351338"/>
              </a:xfrm>
              <a:prstGeom prst="rect">
                <a:avLst/>
              </a:prstGeom>
              <a:blipFill>
                <a:blip r:embed="rId2"/>
                <a:stretch>
                  <a:fillRect l="-95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898837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7533</TotalTime>
  <Words>1320</Words>
  <Application>Microsoft Office PowerPoint</Application>
  <PresentationFormat>寬螢幕</PresentationFormat>
  <Paragraphs>184</Paragraphs>
  <Slides>28</Slides>
  <Notes>0</Notes>
  <HiddenSlides>0</HiddenSlides>
  <MMClips>3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28</vt:i4>
      </vt:variant>
    </vt:vector>
  </HeadingPairs>
  <TitlesOfParts>
    <vt:vector size="35" baseType="lpstr">
      <vt:lpstr>Menlo</vt:lpstr>
      <vt:lpstr>Arial</vt:lpstr>
      <vt:lpstr>Calibri</vt:lpstr>
      <vt:lpstr>Calibri Light</vt:lpstr>
      <vt:lpstr>Cambria Math</vt:lpstr>
      <vt:lpstr>Times New Roman</vt:lpstr>
      <vt:lpstr>Office 佈景主題</vt:lpstr>
      <vt:lpstr> Cycloid Reducer</vt:lpstr>
      <vt:lpstr>研究目標</vt:lpstr>
      <vt:lpstr>大綱</vt:lpstr>
      <vt:lpstr>新輪廓解析式</vt:lpstr>
      <vt:lpstr>外擺線解析式</vt:lpstr>
      <vt:lpstr>外擺線解析式</vt:lpstr>
      <vt:lpstr>外擺線解析式</vt:lpstr>
      <vt:lpstr>外擺線解析式</vt:lpstr>
      <vt:lpstr>外擺線解析式</vt:lpstr>
      <vt:lpstr>外擺線解析式</vt:lpstr>
      <vt:lpstr>新輪廓解析式</vt:lpstr>
      <vt:lpstr>內擺線解析式</vt:lpstr>
      <vt:lpstr>外擺線解析式</vt:lpstr>
      <vt:lpstr>外擺線解析式</vt:lpstr>
      <vt:lpstr>外擺線解析式</vt:lpstr>
      <vt:lpstr>外擺線解析式</vt:lpstr>
      <vt:lpstr>外擺線解析式</vt:lpstr>
      <vt:lpstr>外擺線解析式</vt:lpstr>
      <vt:lpstr>PowerPoint 簡報</vt:lpstr>
      <vt:lpstr>曲率半徑</vt:lpstr>
      <vt:lpstr>曲率半徑</vt:lpstr>
      <vt:lpstr>等效連桿</vt:lpstr>
      <vt:lpstr>曲率半徑</vt:lpstr>
      <vt:lpstr>曲率半徑</vt:lpstr>
      <vt:lpstr>PowerPoint 簡報</vt:lpstr>
      <vt:lpstr>位移方程式</vt:lpstr>
      <vt:lpstr>位移方程式</vt:lpstr>
      <vt:lpstr>未來目標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Cycloid Reducer</dc:title>
  <dc:creator>Ya 周</dc:creator>
  <cp:lastModifiedBy>Ya 周</cp:lastModifiedBy>
  <cp:revision>18</cp:revision>
  <dcterms:created xsi:type="dcterms:W3CDTF">2023-10-10T19:40:22Z</dcterms:created>
  <dcterms:modified xsi:type="dcterms:W3CDTF">2023-11-29T05:12:20Z</dcterms:modified>
</cp:coreProperties>
</file>